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0"/>
  </p:notesMasterIdLst>
  <p:sldIdLst>
    <p:sldId id="257" r:id="rId2"/>
    <p:sldId id="275" r:id="rId3"/>
    <p:sldId id="366" r:id="rId4"/>
    <p:sldId id="356" r:id="rId5"/>
    <p:sldId id="318" r:id="rId6"/>
    <p:sldId id="355" r:id="rId7"/>
    <p:sldId id="367" r:id="rId8"/>
    <p:sldId id="368" r:id="rId9"/>
    <p:sldId id="319" r:id="rId10"/>
    <p:sldId id="369" r:id="rId11"/>
    <p:sldId id="373" r:id="rId12"/>
    <p:sldId id="374" r:id="rId13"/>
    <p:sldId id="370" r:id="rId14"/>
    <p:sldId id="361" r:id="rId15"/>
    <p:sldId id="362" r:id="rId16"/>
    <p:sldId id="363" r:id="rId17"/>
    <p:sldId id="371" r:id="rId18"/>
    <p:sldId id="372" r:id="rId19"/>
  </p:sldIdLst>
  <p:sldSz cx="12192000" cy="6858000"/>
  <p:notesSz cx="6807200" cy="9939338"/>
  <p:embeddedFontLst>
    <p:embeddedFont>
      <p:font typeface="맑은 고딕" panose="020B0503020000020004" pitchFamily="34" charset="-127"/>
      <p:regular r:id="rId21"/>
      <p:bold r:id="rId22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1049" userDrawn="1">
          <p15:clr>
            <a:srgbClr val="A4A3A4"/>
          </p15:clr>
        </p15:guide>
        <p15:guide id="3" orient="horz" pos="3385" userDrawn="1">
          <p15:clr>
            <a:srgbClr val="A4A3A4"/>
          </p15:clr>
        </p15:guide>
        <p15:guide id="4" pos="189" userDrawn="1">
          <p15:clr>
            <a:srgbClr val="A4A3A4"/>
          </p15:clr>
        </p15:guide>
        <p15:guide id="5" pos="465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20" autoAdjust="0"/>
    <p:restoredTop sz="94660"/>
  </p:normalViewPr>
  <p:slideViewPr>
    <p:cSldViewPr snapToGrid="0">
      <p:cViewPr varScale="1">
        <p:scale>
          <a:sx n="166" d="100"/>
          <a:sy n="166" d="100"/>
        </p:scale>
        <p:origin x="208" y="544"/>
      </p:cViewPr>
      <p:guideLst>
        <p:guide orient="horz" pos="2160"/>
        <p:guide orient="horz" pos="1049"/>
        <p:guide orient="horz" pos="3385"/>
        <p:guide pos="189"/>
        <p:guide pos="465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83DDCE-0DA1-43F2-B769-AFB85D32A904}" type="datetimeFigureOut">
              <a:rPr lang="ko-KR" altLang="en-US" smtClean="0"/>
              <a:t>2020. 5. 26.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26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35E7E0-B4EA-48B9-B26B-342D12CBB8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2407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112F9E2-CBC5-486F-A2D6-F8FC6FBD10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24F39E05-EEEF-4868-9C50-122585A600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8A174A9-5BE5-432A-8B14-126E95B809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D60E8-378F-4584-AFDF-08F9FB9A8899}" type="datetimeFigureOut">
              <a:rPr lang="ko-KR" altLang="en-US" smtClean="0"/>
              <a:t>2020. 5. 26.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AD07B47-87C0-48D6-9938-8597D1D62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94A1CE7-AFC2-43C2-BE72-E7D5C0843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512F9-555E-4385-831F-E4B94A292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6044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853633B-EC44-4008-B174-776993485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CD26E17-08A1-4AB6-8A02-5A9DA04D31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5E61378-F613-4387-96BB-5399A3831F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D60E8-378F-4584-AFDF-08F9FB9A8899}" type="datetimeFigureOut">
              <a:rPr lang="ko-KR" altLang="en-US" smtClean="0"/>
              <a:t>2020. 5. 26.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AFAE294-A5ED-4800-886A-300BE5B9C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788B7CA-4CBE-456A-BAA0-76EE5F21F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512F9-555E-4385-831F-E4B94A292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262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B28BF42B-BA8A-4E01-B304-90A8F574D3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FFADF84-932B-4C68-8140-6D9033C4E3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D63F986-E1C0-4BFF-BE8B-EB3A9A697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D60E8-378F-4584-AFDF-08F9FB9A8899}" type="datetimeFigureOut">
              <a:rPr lang="ko-KR" altLang="en-US" smtClean="0"/>
              <a:t>2020. 5. 26.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141DFD2-C562-4293-8DE5-3E0966B7D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8A0F3C7-4E70-471F-916F-94A6DCF56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512F9-555E-4385-831F-E4B94A292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6994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88AE9DF-640D-4698-8AE9-0C85C01D4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C2AF418-3B42-4F72-A6A7-D2DDBC1728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0389063-7236-4990-9D63-8F6F2B0AF8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D60E8-378F-4584-AFDF-08F9FB9A8899}" type="datetimeFigureOut">
              <a:rPr lang="ko-KR" altLang="en-US" smtClean="0"/>
              <a:t>2020. 5. 26.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840D813-968B-4A3B-889A-C182C4F62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2FE7242-2B59-400F-97BC-0C16E06FE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512F9-555E-4385-831F-E4B94A292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9489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AA1561B-7412-4F3F-B414-95EF4B05D0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252EEB1-CC4B-4993-A0EF-EB2B88C61E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9B91739-BDDB-4000-A808-4E2E74E8E7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D60E8-378F-4584-AFDF-08F9FB9A8899}" type="datetimeFigureOut">
              <a:rPr lang="ko-KR" altLang="en-US" smtClean="0"/>
              <a:t>2020. 5. 26.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32C41DA-8839-43A2-A121-22A69091F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AD751F1-6779-4BEE-9A12-0092B3B3F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512F9-555E-4385-831F-E4B94A292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5993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9CF3D34-629B-4B1D-8475-72F801843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DE4DF4D-4FEB-40DF-BD06-AE7AF852F3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F02E26E-B3B1-4681-9D9A-2BC3BA1881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475607A-AB40-4925-AA7F-36211D3D5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D60E8-378F-4584-AFDF-08F9FB9A8899}" type="datetimeFigureOut">
              <a:rPr lang="ko-KR" altLang="en-US" smtClean="0"/>
              <a:t>2020. 5. 26.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99829DD-1E06-44C5-A5DA-70A32292B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4709D97-058A-46BF-81DB-8279CEE1D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512F9-555E-4385-831F-E4B94A292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085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CB5920-AEC2-40B9-9AEA-CDB63EBBF1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D3D238E-E140-4321-941F-59341028BD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32DA09B-F7CF-49DF-94C6-C570758593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08AA6D85-5CA2-4827-87BE-21B0694D5C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DB5E6A3D-DEF2-42A3-A85F-D0E37AC9F4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574DD4A7-425B-4343-AA34-AA3FE6FAF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D60E8-378F-4584-AFDF-08F9FB9A8899}" type="datetimeFigureOut">
              <a:rPr lang="ko-KR" altLang="en-US" smtClean="0"/>
              <a:t>2020. 5. 26.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F4564344-CBA2-4969-B5C0-A9B8EC12F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AD0353C4-CE82-49E2-8954-BE14464B9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512F9-555E-4385-831F-E4B94A292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2755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E3B14D2-7B88-43BB-9EBF-69907F0F8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4CEF7965-3ACB-4AAC-8FDA-6B58D14AED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D60E8-378F-4584-AFDF-08F9FB9A8899}" type="datetimeFigureOut">
              <a:rPr lang="ko-KR" altLang="en-US" smtClean="0"/>
              <a:t>2020. 5. 26.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5B24BB6E-47E3-4C03-A1D3-E8209C5E8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522369CB-153D-4C85-80FF-E14679A59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512F9-555E-4385-831F-E4B94A292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7069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1E6C851A-A20A-48AB-BA38-35968086B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D60E8-378F-4584-AFDF-08F9FB9A8899}" type="datetimeFigureOut">
              <a:rPr lang="ko-KR" altLang="en-US" smtClean="0"/>
              <a:t>2020. 5. 26.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A8CA9B7-D38D-4892-8FD7-BC5BB2C02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7B02372-071D-4CDC-8855-E23508071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512F9-555E-4385-831F-E4B94A29255C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5" name="_x211980256" descr="EMB000086602189">
            <a:extLst>
              <a:ext uri="{FF2B5EF4-FFF2-40B4-BE49-F238E27FC236}">
                <a16:creationId xmlns:a16="http://schemas.microsoft.com/office/drawing/2014/main" id="{B329C5CB-AFFC-42D0-B018-D8CB74402A3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21" y="6579395"/>
            <a:ext cx="1789113" cy="246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A5A02AE-895D-4EF1-9BA2-C017D1FC709A}"/>
              </a:ext>
            </a:extLst>
          </p:cNvPr>
          <p:cNvSpPr txBox="1"/>
          <p:nvPr userDrawn="1"/>
        </p:nvSpPr>
        <p:spPr>
          <a:xfrm>
            <a:off x="11353800" y="6489938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59D283B2-2D0B-450F-B4F8-94C721BB0DF7}" type="slidenum">
              <a:rPr lang="ko-KR" altLang="en-US" smtClean="0">
                <a:solidFill>
                  <a:srgbClr val="C00000"/>
                </a:solidFill>
              </a:rPr>
              <a:pPr algn="r"/>
              <a:t>‹#›</a:t>
            </a:fld>
            <a:endParaRPr lang="ko-KR" alt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525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C29DF-AED9-4E30-96B0-C880C53CE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ADC05BD-6FBD-416A-BFF9-BB7A308E85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2ABD2231-B9DF-4B96-9139-0C73CBB071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F4B0B5D-AF7E-4B34-8F9C-0F8A2D27C0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D60E8-378F-4584-AFDF-08F9FB9A8899}" type="datetimeFigureOut">
              <a:rPr lang="ko-KR" altLang="en-US" smtClean="0"/>
              <a:t>2020. 5. 26.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B137286-DFB8-428E-B80F-71F3B7F4E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66036A6-D33E-43BA-BD08-C42CEF4FD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512F9-555E-4385-831F-E4B94A292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2057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3D6BE-0194-443B-97A8-E35E28A6D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8AA52AEA-61D9-40D5-B98A-5370320F30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BC8FF12-1961-4181-9447-F0407C9532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C5581C2-1557-4963-B31F-D91458429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D60E8-378F-4584-AFDF-08F9FB9A8899}" type="datetimeFigureOut">
              <a:rPr lang="ko-KR" altLang="en-US" smtClean="0"/>
              <a:t>2020. 5. 26.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AFE7325-555C-437F-8DB4-BC85A8C9F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D306457-D859-49BC-B3CB-9E8D3618D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512F9-555E-4385-831F-E4B94A292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8350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6B866588-ADF7-4C10-9D4A-598EE0F53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D3012D1-3385-4FD8-BE87-52D0DFCCD3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7B3826F-617D-4037-BA64-D18D2811C9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8D60E8-378F-4584-AFDF-08F9FB9A8899}" type="datetimeFigureOut">
              <a:rPr lang="ko-KR" altLang="en-US" smtClean="0"/>
              <a:t>2020. 5. 26.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BD80D16-643A-419C-8D40-06212A0FE9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C30019B-F793-43DB-AA33-198B6CBB6C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F512F9-555E-4385-831F-E4B94A292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5019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6DEED52-FA0A-4218-9B9D-9463A09C87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73346" y="745650"/>
            <a:ext cx="9144000" cy="1698574"/>
          </a:xfrm>
        </p:spPr>
        <p:txBody>
          <a:bodyPr>
            <a:normAutofit/>
          </a:bodyPr>
          <a:lstStyle/>
          <a:p>
            <a:r>
              <a:rPr lang="ko-KR" altLang="en-US" sz="4400" b="1" dirty="0"/>
              <a:t>한우 인공수정 전산화시스템</a:t>
            </a:r>
            <a:br>
              <a:rPr lang="en-US" altLang="ko-KR" sz="4400" b="1" dirty="0"/>
            </a:br>
            <a:r>
              <a:rPr lang="ko-KR" altLang="en-US" sz="4400" b="1" dirty="0"/>
              <a:t>문자 서비스 </a:t>
            </a:r>
            <a:r>
              <a:rPr lang="ko-KR" altLang="en-US" sz="4400" b="1" dirty="0" err="1"/>
              <a:t>웹페이지</a:t>
            </a:r>
            <a:r>
              <a:rPr lang="ko-KR" altLang="en-US" sz="4400" b="1" dirty="0"/>
              <a:t> 메뉴얼</a:t>
            </a:r>
          </a:p>
        </p:txBody>
      </p:sp>
      <p:pic>
        <p:nvPicPr>
          <p:cNvPr id="7" name="_x211980256" descr="EMB000086602189">
            <a:extLst>
              <a:ext uri="{FF2B5EF4-FFF2-40B4-BE49-F238E27FC236}">
                <a16:creationId xmlns:a16="http://schemas.microsoft.com/office/drawing/2014/main" id="{D22ED73C-40C0-4B60-B446-3BDF2296A9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6223" y="6298747"/>
            <a:ext cx="4039554" cy="555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6E78269C-AA95-492A-A300-1D824F3C0D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2389" y="0"/>
            <a:ext cx="3349611" cy="737235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9B5DC4C8-EEF6-49AC-9695-39424131EE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758440" cy="1020623"/>
          </a:xfrm>
          <a:prstGeom prst="rect">
            <a:avLst/>
          </a:prstGeom>
        </p:spPr>
      </p:pic>
      <p:sp>
        <p:nvSpPr>
          <p:cNvPr id="4" name="제목 1">
            <a:extLst>
              <a:ext uri="{FF2B5EF4-FFF2-40B4-BE49-F238E27FC236}">
                <a16:creationId xmlns:a16="http://schemas.microsoft.com/office/drawing/2014/main" id="{FC54F6AB-4CE5-4365-94D6-9A3811DD47F4}"/>
              </a:ext>
            </a:extLst>
          </p:cNvPr>
          <p:cNvSpPr txBox="1">
            <a:spLocks/>
          </p:cNvSpPr>
          <p:nvPr/>
        </p:nvSpPr>
        <p:spPr>
          <a:xfrm>
            <a:off x="1524000" y="2375132"/>
            <a:ext cx="9144000" cy="5555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400" dirty="0"/>
              <a:t>(</a:t>
            </a:r>
            <a:r>
              <a:rPr lang="ko-KR" altLang="en-US" sz="2400" dirty="0"/>
              <a:t>수정사용</a:t>
            </a:r>
            <a:r>
              <a:rPr lang="en-US" altLang="ko-KR" sz="2400" dirty="0"/>
              <a:t>_v1.0)</a:t>
            </a:r>
            <a:endParaRPr lang="ko-KR" altLang="en-US" sz="2400" dirty="0"/>
          </a:p>
        </p:txBody>
      </p:sp>
      <p:sp>
        <p:nvSpPr>
          <p:cNvPr id="9" name="부제목 8">
            <a:extLst>
              <a:ext uri="{FF2B5EF4-FFF2-40B4-BE49-F238E27FC236}">
                <a16:creationId xmlns:a16="http://schemas.microsoft.com/office/drawing/2014/main" id="{8CEE4760-9E50-4C0A-9AB8-945C6D7EC0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2562" y="3648173"/>
            <a:ext cx="11438792" cy="1655762"/>
          </a:xfrm>
        </p:spPr>
        <p:txBody>
          <a:bodyPr>
            <a:normAutofit/>
          </a:bodyPr>
          <a:lstStyle/>
          <a:p>
            <a:r>
              <a:rPr lang="en-US" altLang="ko-KR" sz="1800" dirty="0"/>
              <a:t>2020. 04</a:t>
            </a:r>
          </a:p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ko-KR" altLang="en-US" sz="1800" dirty="0">
                <a:latin typeface="+mj-ea"/>
              </a:rPr>
              <a:t>이 매뉴얼은 </a:t>
            </a:r>
            <a:r>
              <a:rPr lang="en-US" altLang="ko-KR" sz="1800" dirty="0">
                <a:latin typeface="+mj-ea"/>
              </a:rPr>
              <a:t>(</a:t>
            </a:r>
            <a:r>
              <a:rPr lang="ko-KR" altLang="en-US" sz="1800" dirty="0">
                <a:latin typeface="+mj-ea"/>
              </a:rPr>
              <a:t>사</a:t>
            </a:r>
            <a:r>
              <a:rPr lang="en-US" altLang="ko-KR" sz="1800" dirty="0">
                <a:latin typeface="+mj-ea"/>
              </a:rPr>
              <a:t>)</a:t>
            </a:r>
            <a:r>
              <a:rPr lang="ko-KR" altLang="en-US" sz="1800" dirty="0" err="1">
                <a:latin typeface="+mj-ea"/>
              </a:rPr>
              <a:t>한국가축인공수정사협회에</a:t>
            </a:r>
            <a:r>
              <a:rPr lang="ko-KR" altLang="en-US" sz="1800" dirty="0">
                <a:latin typeface="+mj-ea"/>
              </a:rPr>
              <a:t> 정식으로 등록한 수정사만 사용할 수 있습니다</a:t>
            </a:r>
            <a:r>
              <a:rPr lang="en-US" altLang="ko-KR" sz="1800" dirty="0">
                <a:latin typeface="+mj-ea"/>
              </a:rPr>
              <a:t>. </a:t>
            </a:r>
          </a:p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en-US" altLang="ko-KR" sz="1800" dirty="0">
                <a:latin typeface="+mj-ea"/>
              </a:rPr>
              <a:t>(</a:t>
            </a:r>
            <a:r>
              <a:rPr lang="ko-KR" altLang="en-US" sz="1800" dirty="0">
                <a:latin typeface="+mj-ea"/>
              </a:rPr>
              <a:t>사</a:t>
            </a:r>
            <a:r>
              <a:rPr lang="en-US" altLang="ko-KR" sz="1800" dirty="0">
                <a:latin typeface="+mj-ea"/>
              </a:rPr>
              <a:t>)</a:t>
            </a:r>
            <a:r>
              <a:rPr lang="ko-KR" altLang="en-US" sz="1800" dirty="0" err="1">
                <a:latin typeface="+mj-ea"/>
              </a:rPr>
              <a:t>한국기축인공수정사협회</a:t>
            </a:r>
            <a:r>
              <a:rPr lang="ko-KR" altLang="en-US" sz="1800" dirty="0">
                <a:latin typeface="+mj-ea"/>
              </a:rPr>
              <a:t> 연락처 </a:t>
            </a:r>
            <a:r>
              <a:rPr lang="en-US" altLang="ko-KR" sz="1800" dirty="0">
                <a:latin typeface="+mj-ea"/>
              </a:rPr>
              <a:t>: 02-3471-9401</a:t>
            </a:r>
          </a:p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ko-KR" altLang="en-US" sz="1800" dirty="0">
                <a:latin typeface="+mj-ea"/>
              </a:rPr>
              <a:t>한우개량사업소 연락처 </a:t>
            </a:r>
            <a:r>
              <a:rPr lang="en-US" altLang="ko-KR" sz="1800" dirty="0">
                <a:latin typeface="+mj-ea"/>
              </a:rPr>
              <a:t>: 041-661-4673</a:t>
            </a:r>
            <a:endParaRPr lang="ko-KR" altLang="en-US" sz="180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1625346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35E3C902-5AAC-4500-B23A-8348867F7478}"/>
              </a:ext>
            </a:extLst>
          </p:cNvPr>
          <p:cNvSpPr txBox="1"/>
          <p:nvPr/>
        </p:nvSpPr>
        <p:spPr>
          <a:xfrm>
            <a:off x="0" y="-21638"/>
            <a:ext cx="6471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sz="1600" dirty="0"/>
              <a:t>메인 </a:t>
            </a:r>
            <a:r>
              <a:rPr lang="en-US" altLang="ko-KR" sz="1600" dirty="0"/>
              <a:t>&gt; </a:t>
            </a:r>
            <a:r>
              <a:rPr lang="ko-KR" altLang="en-US" sz="1600" dirty="0" err="1"/>
              <a:t>기본관리</a:t>
            </a:r>
            <a:r>
              <a:rPr lang="ko-KR" altLang="en-US" sz="1600" dirty="0"/>
              <a:t> </a:t>
            </a:r>
            <a:r>
              <a:rPr lang="en-US" altLang="ko-KR" sz="1600" dirty="0"/>
              <a:t>&gt; </a:t>
            </a:r>
            <a:r>
              <a:rPr lang="ko-KR" altLang="en-US" sz="1600" dirty="0" err="1"/>
              <a:t>관리농장</a:t>
            </a:r>
            <a:r>
              <a:rPr lang="ko-KR" altLang="en-US" sz="1600" dirty="0"/>
              <a:t> </a:t>
            </a:r>
            <a:r>
              <a:rPr lang="en-US" altLang="ko-KR" sz="1600" dirty="0"/>
              <a:t>:</a:t>
            </a:r>
            <a:r>
              <a:rPr lang="ko-KR" altLang="en-US" sz="1600" dirty="0"/>
              <a:t> 문자 설정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6A57B67F-381C-5240-93AE-F1089037BA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44247" y="406947"/>
            <a:ext cx="7617327" cy="3448260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783F2BAB-44F2-D143-B017-7BEDDEBEDDBE}"/>
              </a:ext>
            </a:extLst>
          </p:cNvPr>
          <p:cNvSpPr/>
          <p:nvPr/>
        </p:nvSpPr>
        <p:spPr>
          <a:xfrm>
            <a:off x="5134171" y="1823715"/>
            <a:ext cx="390649" cy="25097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53B85AE-5EFD-554A-800F-F295EB20616B}"/>
              </a:ext>
            </a:extLst>
          </p:cNvPr>
          <p:cNvSpPr txBox="1"/>
          <p:nvPr/>
        </p:nvSpPr>
        <p:spPr>
          <a:xfrm>
            <a:off x="6857999" y="2682101"/>
            <a:ext cx="4945856" cy="2635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400" dirty="0">
                <a:latin typeface="+mj-ea"/>
              </a:rPr>
              <a:t>인공수정 기록 문자 서비스 동의 선택</a:t>
            </a:r>
            <a:endParaRPr lang="en-US" altLang="ko-KR" sz="1400" dirty="0">
              <a:latin typeface="+mj-ea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1" lang="ko-KR" altLang="en-US" sz="1400" dirty="0"/>
              <a:t>인공수정 기록 문자는 즉시 발송 여부 가능</a:t>
            </a:r>
            <a:endParaRPr kumimoji="1" lang="en-US" altLang="ko-KR" sz="1400" dirty="0"/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1" lang="ko-KR" altLang="en-US" sz="1400" dirty="0"/>
              <a:t>인공수정 기록 문자 재전송 여부 가능</a:t>
            </a:r>
            <a:endParaRPr kumimoji="1" lang="en-US" altLang="ko-KR" sz="1400" dirty="0"/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kumimoji="1" lang="en-US" altLang="ko-KR" sz="1400" dirty="0"/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kumimoji="1" lang="en-US" altLang="ko-KR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400" dirty="0">
                <a:latin typeface="+mj-ea"/>
              </a:rPr>
              <a:t>해당 부분은  문자 설정 시간 때에 해당 동의 여부 에 따라 문자 발송</a:t>
            </a:r>
            <a:endParaRPr lang="en-US" altLang="ko-KR" sz="1400" dirty="0"/>
          </a:p>
          <a:p>
            <a:pPr>
              <a:lnSpc>
                <a:spcPct val="150000"/>
              </a:lnSpc>
            </a:pPr>
            <a:endParaRPr lang="en-US" altLang="ko-KR" sz="1400" dirty="0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12C91893-6859-4D4F-B5E0-2562847953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7820" y="2605723"/>
            <a:ext cx="4864100" cy="3492500"/>
          </a:xfrm>
          <a:prstGeom prst="rect">
            <a:avLst/>
          </a:prstGeom>
          <a:ln w="57150">
            <a:solidFill>
              <a:srgbClr val="002060"/>
            </a:solidFill>
          </a:ln>
        </p:spPr>
      </p:pic>
      <p:cxnSp>
        <p:nvCxnSpPr>
          <p:cNvPr id="9" name="꺾인 연결선[E] 8">
            <a:extLst>
              <a:ext uri="{FF2B5EF4-FFF2-40B4-BE49-F238E27FC236}">
                <a16:creationId xmlns:a16="http://schemas.microsoft.com/office/drawing/2014/main" id="{9EC3FF81-C20A-F94B-B3A9-5DDCE5D274A4}"/>
              </a:ext>
            </a:extLst>
          </p:cNvPr>
          <p:cNvCxnSpPr>
            <a:cxnSpLocks/>
            <a:stCxn id="6" idx="1"/>
          </p:cNvCxnSpPr>
          <p:nvPr/>
        </p:nvCxnSpPr>
        <p:spPr>
          <a:xfrm rot="10800000" flipV="1">
            <a:off x="4085911" y="1949201"/>
            <a:ext cx="1048260" cy="919543"/>
          </a:xfrm>
          <a:prstGeom prst="bentConnector3">
            <a:avLst>
              <a:gd name="adj1" fmla="val 99846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4C995E2A-31BC-6D4E-A2E0-ACCBB2FE6A53}"/>
              </a:ext>
            </a:extLst>
          </p:cNvPr>
          <p:cNvSpPr/>
          <p:nvPr/>
        </p:nvSpPr>
        <p:spPr>
          <a:xfrm>
            <a:off x="1777252" y="3274072"/>
            <a:ext cx="4385343" cy="434769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793CC4CE-AEBB-5149-B560-33726AD16F59}"/>
              </a:ext>
            </a:extLst>
          </p:cNvPr>
          <p:cNvSpPr/>
          <p:nvPr/>
        </p:nvSpPr>
        <p:spPr>
          <a:xfrm>
            <a:off x="1777252" y="3823020"/>
            <a:ext cx="4385343" cy="1448955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cxnSp>
        <p:nvCxnSpPr>
          <p:cNvPr id="20" name="꺾인 연결선[E] 19">
            <a:extLst>
              <a:ext uri="{FF2B5EF4-FFF2-40B4-BE49-F238E27FC236}">
                <a16:creationId xmlns:a16="http://schemas.microsoft.com/office/drawing/2014/main" id="{5E1D2EBA-FC88-8E46-A61B-4CCD1EDFC968}"/>
              </a:ext>
            </a:extLst>
          </p:cNvPr>
          <p:cNvCxnSpPr>
            <a:cxnSpLocks/>
            <a:stCxn id="17" idx="3"/>
          </p:cNvCxnSpPr>
          <p:nvPr/>
        </p:nvCxnSpPr>
        <p:spPr>
          <a:xfrm flipV="1">
            <a:off x="6162595" y="2927617"/>
            <a:ext cx="796564" cy="563840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꺾인 연결선[E] 21">
            <a:extLst>
              <a:ext uri="{FF2B5EF4-FFF2-40B4-BE49-F238E27FC236}">
                <a16:creationId xmlns:a16="http://schemas.microsoft.com/office/drawing/2014/main" id="{494D432E-5FB5-2540-984A-09BEFDDB3EAB}"/>
              </a:ext>
            </a:extLst>
          </p:cNvPr>
          <p:cNvCxnSpPr>
            <a:cxnSpLocks/>
          </p:cNvCxnSpPr>
          <p:nvPr/>
        </p:nvCxnSpPr>
        <p:spPr>
          <a:xfrm>
            <a:off x="6162595" y="4100723"/>
            <a:ext cx="796564" cy="411007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51061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35E3C902-5AAC-4500-B23A-8348867F7478}"/>
              </a:ext>
            </a:extLst>
          </p:cNvPr>
          <p:cNvSpPr txBox="1"/>
          <p:nvPr/>
        </p:nvSpPr>
        <p:spPr>
          <a:xfrm>
            <a:off x="0" y="-21638"/>
            <a:ext cx="6471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sz="1600" dirty="0"/>
              <a:t>메인 </a:t>
            </a:r>
            <a:r>
              <a:rPr lang="en-US" altLang="ko-KR" sz="1600" dirty="0"/>
              <a:t>&gt; </a:t>
            </a:r>
            <a:r>
              <a:rPr lang="ko-KR" altLang="en-US" sz="1600" dirty="0">
                <a:latin typeface="+mn-ea"/>
              </a:rPr>
              <a:t>페이지 상단 </a:t>
            </a:r>
            <a:r>
              <a:rPr lang="en-US" altLang="ko-KR" sz="1600" dirty="0">
                <a:latin typeface="+mn-ea"/>
              </a:rPr>
              <a:t>&gt;</a:t>
            </a:r>
            <a:r>
              <a:rPr lang="ko-KR" altLang="en-US" sz="1600" dirty="0">
                <a:latin typeface="+mn-ea"/>
              </a:rPr>
              <a:t> </a:t>
            </a:r>
            <a:r>
              <a:rPr lang="ko-KR" altLang="en-US" sz="1600" dirty="0" err="1">
                <a:latin typeface="+mn-ea"/>
              </a:rPr>
              <a:t>개체번호</a:t>
            </a:r>
            <a:r>
              <a:rPr lang="ko-KR" altLang="en-US" sz="1600" dirty="0">
                <a:latin typeface="+mn-ea"/>
              </a:rPr>
              <a:t> </a:t>
            </a:r>
            <a:r>
              <a:rPr lang="en-US" altLang="ko-KR" sz="1600" dirty="0">
                <a:latin typeface="+mn-ea"/>
              </a:rPr>
              <a:t>(12</a:t>
            </a:r>
            <a:r>
              <a:rPr lang="ko-KR" altLang="en-US" sz="1600" dirty="0">
                <a:latin typeface="+mn-ea"/>
              </a:rPr>
              <a:t> 자리</a:t>
            </a:r>
            <a:r>
              <a:rPr lang="en-US" altLang="ko-KR" sz="1600" dirty="0">
                <a:latin typeface="+mn-ea"/>
              </a:rPr>
              <a:t>)</a:t>
            </a:r>
            <a:r>
              <a:rPr lang="ko-KR" altLang="en-US" sz="1600" dirty="0">
                <a:latin typeface="+mn-ea"/>
              </a:rPr>
              <a:t> 조회</a:t>
            </a: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E35D4CCA-264B-4147-9A0E-89364440F7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643" y="479665"/>
            <a:ext cx="1699442" cy="1162354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D1030E56-7084-7044-BAEA-373BDEAA48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9558" y="582879"/>
            <a:ext cx="1955961" cy="1066159"/>
          </a:xfrm>
          <a:prstGeom prst="rect">
            <a:avLst/>
          </a:prstGeom>
        </p:spPr>
      </p:pic>
      <p:grpSp>
        <p:nvGrpSpPr>
          <p:cNvPr id="14" name="그룹 13">
            <a:extLst>
              <a:ext uri="{FF2B5EF4-FFF2-40B4-BE49-F238E27FC236}">
                <a16:creationId xmlns:a16="http://schemas.microsoft.com/office/drawing/2014/main" id="{ED095669-A617-2F4B-83A0-00CA946DA2EB}"/>
              </a:ext>
            </a:extLst>
          </p:cNvPr>
          <p:cNvGrpSpPr/>
          <p:nvPr/>
        </p:nvGrpSpPr>
        <p:grpSpPr>
          <a:xfrm>
            <a:off x="118664" y="1745898"/>
            <a:ext cx="6403325" cy="4573567"/>
            <a:chOff x="118664" y="1745898"/>
            <a:chExt cx="6403325" cy="4573567"/>
          </a:xfrm>
        </p:grpSpPr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C1BA76BB-1413-A74B-AD84-2F137D73A250}"/>
                </a:ext>
              </a:extLst>
            </p:cNvPr>
            <p:cNvSpPr/>
            <p:nvPr/>
          </p:nvSpPr>
          <p:spPr>
            <a:xfrm>
              <a:off x="118664" y="1745898"/>
              <a:ext cx="6403325" cy="457356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ore-KR"/>
            </a:p>
          </p:txBody>
        </p:sp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7EEFC143-C989-8844-8AE8-09C844B786B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7132" y="1807893"/>
              <a:ext cx="6255525" cy="2404881"/>
            </a:xfrm>
            <a:prstGeom prst="rect">
              <a:avLst/>
            </a:prstGeom>
          </p:spPr>
        </p:pic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72EDE0F5-7EC2-A548-AFCF-771BB08396B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7132" y="4274246"/>
              <a:ext cx="6232179" cy="615641"/>
            </a:xfrm>
            <a:prstGeom prst="rect">
              <a:avLst/>
            </a:prstGeom>
          </p:spPr>
        </p:pic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2D6C55AA-42B5-5043-A1D2-BAA7611970D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97427" y="4951455"/>
              <a:ext cx="6232178" cy="484145"/>
            </a:xfrm>
            <a:prstGeom prst="rect">
              <a:avLst/>
            </a:prstGeom>
          </p:spPr>
        </p:pic>
        <p:pic>
          <p:nvPicPr>
            <p:cNvPr id="11" name="그림 10">
              <a:extLst>
                <a:ext uri="{FF2B5EF4-FFF2-40B4-BE49-F238E27FC236}">
                  <a16:creationId xmlns:a16="http://schemas.microsoft.com/office/drawing/2014/main" id="{2014D4EA-BFE2-0A4C-A42B-CDD039D0658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97427" y="5502421"/>
              <a:ext cx="6232178" cy="720184"/>
            </a:xfrm>
            <a:prstGeom prst="rect">
              <a:avLst/>
            </a:prstGeom>
          </p:spPr>
        </p:pic>
      </p:grpSp>
      <p:sp>
        <p:nvSpPr>
          <p:cNvPr id="19" name="오른쪽 화살표[R] 18">
            <a:extLst>
              <a:ext uri="{FF2B5EF4-FFF2-40B4-BE49-F238E27FC236}">
                <a16:creationId xmlns:a16="http://schemas.microsoft.com/office/drawing/2014/main" id="{A0FD8C79-CF51-FF47-8CAC-152A8776DE1F}"/>
              </a:ext>
            </a:extLst>
          </p:cNvPr>
          <p:cNvSpPr/>
          <p:nvPr/>
        </p:nvSpPr>
        <p:spPr>
          <a:xfrm>
            <a:off x="1652855" y="1297550"/>
            <a:ext cx="549114" cy="41493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 dirty="0">
              <a:highlight>
                <a:srgbClr val="FF0000"/>
              </a:highlight>
            </a:endParaRPr>
          </a:p>
        </p:txBody>
      </p:sp>
      <p:sp>
        <p:nvSpPr>
          <p:cNvPr id="21" name="오른쪽 화살표[R] 20">
            <a:extLst>
              <a:ext uri="{FF2B5EF4-FFF2-40B4-BE49-F238E27FC236}">
                <a16:creationId xmlns:a16="http://schemas.microsoft.com/office/drawing/2014/main" id="{145B0493-6211-DD45-A418-9974A3B271FB}"/>
              </a:ext>
            </a:extLst>
          </p:cNvPr>
          <p:cNvSpPr/>
          <p:nvPr/>
        </p:nvSpPr>
        <p:spPr>
          <a:xfrm rot="5400000">
            <a:off x="3201426" y="1418426"/>
            <a:ext cx="549114" cy="41493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 dirty="0">
              <a:highlight>
                <a:srgbClr val="FF0000"/>
              </a:highlight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2249566-D2FD-EB4B-959B-7E42EE333960}"/>
              </a:ext>
            </a:extLst>
          </p:cNvPr>
          <p:cNvSpPr txBox="1"/>
          <p:nvPr/>
        </p:nvSpPr>
        <p:spPr>
          <a:xfrm>
            <a:off x="6754834" y="730356"/>
            <a:ext cx="4945856" cy="1343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400" dirty="0">
                <a:latin typeface="+mj-ea"/>
              </a:rPr>
              <a:t>페이지 </a:t>
            </a:r>
            <a:r>
              <a:rPr lang="ko-KR" altLang="en-US" sz="1400" dirty="0" err="1">
                <a:latin typeface="+mj-ea"/>
              </a:rPr>
              <a:t>왼쪽상단</a:t>
            </a:r>
            <a:r>
              <a:rPr lang="ko-KR" altLang="en-US" sz="1400" dirty="0">
                <a:latin typeface="+mj-ea"/>
              </a:rPr>
              <a:t> 검색 영역 활용</a:t>
            </a:r>
            <a:endParaRPr lang="en-US" altLang="ko-KR" sz="1400" dirty="0">
              <a:latin typeface="+mj-ea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1" lang="ko-KR" altLang="en-US" sz="1400" dirty="0" err="1"/>
              <a:t>개체번호</a:t>
            </a:r>
            <a:r>
              <a:rPr kumimoji="1" lang="ko-KR" altLang="en-US" sz="1400" dirty="0"/>
              <a:t> </a:t>
            </a:r>
            <a:r>
              <a:rPr kumimoji="1" lang="en-US" altLang="ko-KR" sz="1400" dirty="0"/>
              <a:t>12</a:t>
            </a:r>
            <a:r>
              <a:rPr kumimoji="1" lang="ko-KR" altLang="en-US" sz="1400" dirty="0"/>
              <a:t> 자리로 검색 가능</a:t>
            </a:r>
            <a:endParaRPr kumimoji="1" lang="en-US" altLang="ko-KR" sz="1400" dirty="0"/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kumimoji="1" lang="en-US" altLang="ko-KR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1" lang="ko-KR" altLang="en-US" sz="1400" dirty="0"/>
              <a:t>조회 버튼 </a:t>
            </a:r>
            <a:r>
              <a:rPr kumimoji="1" lang="ko-KR" altLang="en-US" sz="1400" dirty="0" err="1"/>
              <a:t>클릭시</a:t>
            </a:r>
            <a:r>
              <a:rPr kumimoji="1" lang="ko-KR" altLang="en-US" sz="1400" dirty="0"/>
              <a:t> 해당 개체 상세 정보 확인 가능</a:t>
            </a:r>
            <a:endParaRPr kumimoji="1" lang="en-US" altLang="ko-KR" sz="1400" dirty="0"/>
          </a:p>
        </p:txBody>
      </p:sp>
    </p:spTree>
    <p:extLst>
      <p:ext uri="{BB962C8B-B14F-4D97-AF65-F5344CB8AC3E}">
        <p14:creationId xmlns:p14="http://schemas.microsoft.com/office/powerpoint/2010/main" val="35427483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35E3C902-5AAC-4500-B23A-8348867F7478}"/>
              </a:ext>
            </a:extLst>
          </p:cNvPr>
          <p:cNvSpPr txBox="1"/>
          <p:nvPr/>
        </p:nvSpPr>
        <p:spPr>
          <a:xfrm>
            <a:off x="0" y="-21638"/>
            <a:ext cx="6471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sz="1600" dirty="0"/>
              <a:t>메인 </a:t>
            </a:r>
            <a:r>
              <a:rPr lang="en-US" altLang="ko-KR" sz="1600" dirty="0"/>
              <a:t>&gt; </a:t>
            </a:r>
            <a:r>
              <a:rPr lang="ko-KR" altLang="en-US" sz="1600" dirty="0" err="1">
                <a:latin typeface="+mn-ea"/>
              </a:rPr>
              <a:t>기본관리</a:t>
            </a:r>
            <a:r>
              <a:rPr lang="ko-KR" altLang="en-US" sz="1600" dirty="0">
                <a:latin typeface="+mn-ea"/>
              </a:rPr>
              <a:t> </a:t>
            </a:r>
            <a:r>
              <a:rPr lang="en-US" altLang="ko-KR" sz="1600" dirty="0">
                <a:latin typeface="+mn-ea"/>
              </a:rPr>
              <a:t>&gt;</a:t>
            </a:r>
            <a:r>
              <a:rPr lang="ko-KR" altLang="en-US" sz="1600" dirty="0">
                <a:latin typeface="+mn-ea"/>
              </a:rPr>
              <a:t> </a:t>
            </a:r>
            <a:r>
              <a:rPr lang="ko-KR" altLang="en-US" sz="1600" dirty="0" err="1">
                <a:latin typeface="+mn-ea"/>
              </a:rPr>
              <a:t>개체조회</a:t>
            </a:r>
            <a:endParaRPr lang="ko-KR" altLang="en-US" sz="1600" dirty="0">
              <a:latin typeface="+mn-ea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BA9AC413-7CBB-5749-9E5C-75EDDD330D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94" y="316916"/>
            <a:ext cx="6731583" cy="4614262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ADB640B5-F80A-FD41-A0F6-D6BC9532C62E}"/>
              </a:ext>
            </a:extLst>
          </p:cNvPr>
          <p:cNvSpPr/>
          <p:nvPr/>
        </p:nvSpPr>
        <p:spPr>
          <a:xfrm>
            <a:off x="63893" y="856608"/>
            <a:ext cx="6731583" cy="1717543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1A3028D1-1179-D049-A555-436B8985AB36}"/>
              </a:ext>
            </a:extLst>
          </p:cNvPr>
          <p:cNvSpPr/>
          <p:nvPr/>
        </p:nvSpPr>
        <p:spPr>
          <a:xfrm>
            <a:off x="63892" y="3113843"/>
            <a:ext cx="6731583" cy="1611838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6" name="오른쪽 화살표[R] 5">
            <a:extLst>
              <a:ext uri="{FF2B5EF4-FFF2-40B4-BE49-F238E27FC236}">
                <a16:creationId xmlns:a16="http://schemas.microsoft.com/office/drawing/2014/main" id="{0301A7DC-34A7-6946-AE3E-13A20C8ABAC1}"/>
              </a:ext>
            </a:extLst>
          </p:cNvPr>
          <p:cNvSpPr/>
          <p:nvPr/>
        </p:nvSpPr>
        <p:spPr>
          <a:xfrm rot="5400000">
            <a:off x="642447" y="2631817"/>
            <a:ext cx="549114" cy="41493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 dirty="0">
              <a:highlight>
                <a:srgbClr val="FF0000"/>
              </a:highlight>
            </a:endParaRPr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55A55D36-6557-4D43-9B79-D9A87E1F8DF9}"/>
              </a:ext>
            </a:extLst>
          </p:cNvPr>
          <p:cNvGrpSpPr/>
          <p:nvPr/>
        </p:nvGrpSpPr>
        <p:grpSpPr>
          <a:xfrm>
            <a:off x="3291738" y="2839286"/>
            <a:ext cx="5608523" cy="4005881"/>
            <a:chOff x="118664" y="1745898"/>
            <a:chExt cx="6403325" cy="4573567"/>
          </a:xfrm>
        </p:grpSpPr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D0F7041F-7D88-1D40-A8DE-E24BC5934193}"/>
                </a:ext>
              </a:extLst>
            </p:cNvPr>
            <p:cNvSpPr/>
            <p:nvPr/>
          </p:nvSpPr>
          <p:spPr>
            <a:xfrm>
              <a:off x="118664" y="1745898"/>
              <a:ext cx="6403325" cy="457356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ore-KR"/>
            </a:p>
          </p:txBody>
        </p:sp>
        <p:pic>
          <p:nvPicPr>
            <p:cNvPr id="9" name="그림 8">
              <a:extLst>
                <a:ext uri="{FF2B5EF4-FFF2-40B4-BE49-F238E27FC236}">
                  <a16:creationId xmlns:a16="http://schemas.microsoft.com/office/drawing/2014/main" id="{30DAEDD5-5318-BE43-B083-62CF42985A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7132" y="1807893"/>
              <a:ext cx="6255525" cy="2404881"/>
            </a:xfrm>
            <a:prstGeom prst="rect">
              <a:avLst/>
            </a:prstGeom>
          </p:spPr>
        </p:pic>
        <p:pic>
          <p:nvPicPr>
            <p:cNvPr id="10" name="그림 9">
              <a:extLst>
                <a:ext uri="{FF2B5EF4-FFF2-40B4-BE49-F238E27FC236}">
                  <a16:creationId xmlns:a16="http://schemas.microsoft.com/office/drawing/2014/main" id="{0DDDC758-3986-3F4A-BA0F-D50F33142CA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7132" y="4274246"/>
              <a:ext cx="6232179" cy="615641"/>
            </a:xfrm>
            <a:prstGeom prst="rect">
              <a:avLst/>
            </a:prstGeom>
          </p:spPr>
        </p:pic>
        <p:pic>
          <p:nvPicPr>
            <p:cNvPr id="11" name="그림 10">
              <a:extLst>
                <a:ext uri="{FF2B5EF4-FFF2-40B4-BE49-F238E27FC236}">
                  <a16:creationId xmlns:a16="http://schemas.microsoft.com/office/drawing/2014/main" id="{463C16C1-49B8-474E-8763-B6060AB6A3A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7427" y="4951455"/>
              <a:ext cx="6232178" cy="484145"/>
            </a:xfrm>
            <a:prstGeom prst="rect">
              <a:avLst/>
            </a:prstGeom>
          </p:spPr>
        </p:pic>
        <p:pic>
          <p:nvPicPr>
            <p:cNvPr id="13" name="그림 12">
              <a:extLst>
                <a:ext uri="{FF2B5EF4-FFF2-40B4-BE49-F238E27FC236}">
                  <a16:creationId xmlns:a16="http://schemas.microsoft.com/office/drawing/2014/main" id="{BDD18C04-3647-4441-A65F-861E533A7B4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97427" y="5502421"/>
              <a:ext cx="6232178" cy="720184"/>
            </a:xfrm>
            <a:prstGeom prst="rect">
              <a:avLst/>
            </a:prstGeom>
          </p:spPr>
        </p:pic>
      </p:grp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673980E8-F8CF-C940-BA7D-D6E392782850}"/>
              </a:ext>
            </a:extLst>
          </p:cNvPr>
          <p:cNvSpPr/>
          <p:nvPr/>
        </p:nvSpPr>
        <p:spPr>
          <a:xfrm>
            <a:off x="1960569" y="3429001"/>
            <a:ext cx="1013151" cy="19786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 dirty="0"/>
          </a:p>
        </p:txBody>
      </p:sp>
      <p:cxnSp>
        <p:nvCxnSpPr>
          <p:cNvPr id="15" name="꺾인 연결선[E] 14">
            <a:extLst>
              <a:ext uri="{FF2B5EF4-FFF2-40B4-BE49-F238E27FC236}">
                <a16:creationId xmlns:a16="http://schemas.microsoft.com/office/drawing/2014/main" id="{B55CC0B7-DC98-014E-9E94-357B11E28653}"/>
              </a:ext>
            </a:extLst>
          </p:cNvPr>
          <p:cNvCxnSpPr>
            <a:cxnSpLocks/>
            <a:stCxn id="14" idx="2"/>
          </p:cNvCxnSpPr>
          <p:nvPr/>
        </p:nvCxnSpPr>
        <p:spPr>
          <a:xfrm rot="5400000" flipH="1" flipV="1">
            <a:off x="2606443" y="2872842"/>
            <a:ext cx="614724" cy="893321"/>
          </a:xfrm>
          <a:prstGeom prst="bentConnector4">
            <a:avLst>
              <a:gd name="adj1" fmla="val -37187"/>
              <a:gd name="adj2" fmla="val 78353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E6B68DF4-2377-AD4A-8E7C-3CD66739476F}"/>
              </a:ext>
            </a:extLst>
          </p:cNvPr>
          <p:cNvSpPr txBox="1"/>
          <p:nvPr/>
        </p:nvSpPr>
        <p:spPr>
          <a:xfrm>
            <a:off x="6859370" y="786990"/>
            <a:ext cx="4945856" cy="1989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1" lang="ko-KR" altLang="en-US" sz="1400" dirty="0" err="1">
                <a:latin typeface="+mj-ea"/>
              </a:rPr>
              <a:t>관리농장</a:t>
            </a:r>
            <a:r>
              <a:rPr kumimoji="1" lang="ko-KR" altLang="en-US" sz="1400" dirty="0">
                <a:latin typeface="+mj-ea"/>
              </a:rPr>
              <a:t> 선택</a:t>
            </a:r>
            <a:endParaRPr kumimoji="1" lang="en-US" altLang="ko-KR" sz="1400" dirty="0">
              <a:latin typeface="+mj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1" lang="ko-KR" altLang="en-US" sz="1400" dirty="0">
                <a:latin typeface="+mj-ea"/>
              </a:rPr>
              <a:t>등록된 개체 조회</a:t>
            </a:r>
            <a:endParaRPr kumimoji="1" lang="en-US" altLang="ko-KR" sz="1400" dirty="0">
              <a:latin typeface="+mj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kumimoji="1" lang="en-US" altLang="ko-KR" sz="1400" dirty="0">
              <a:latin typeface="+mj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kumimoji="1" lang="en-US" altLang="ko-KR" sz="1400" dirty="0">
              <a:latin typeface="+mj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kumimoji="1" lang="en-US" altLang="ko-KR" sz="1400" dirty="0">
              <a:latin typeface="+mj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1" lang="ko-KR" altLang="en-US" sz="1400" dirty="0">
                <a:latin typeface="+mj-ea"/>
              </a:rPr>
              <a:t>개체 번호 </a:t>
            </a:r>
            <a:r>
              <a:rPr kumimoji="1" lang="ko-KR" altLang="en-US" sz="1400" dirty="0" err="1">
                <a:latin typeface="+mj-ea"/>
              </a:rPr>
              <a:t>클릭시</a:t>
            </a:r>
            <a:r>
              <a:rPr kumimoji="1" lang="ko-KR" altLang="en-US" sz="1400" dirty="0">
                <a:latin typeface="+mj-ea"/>
              </a:rPr>
              <a:t> 상세 개체 정보를 조회할 수 있습니다</a:t>
            </a:r>
            <a:r>
              <a:rPr kumimoji="1" lang="en-US" altLang="ko-KR" sz="1400" dirty="0">
                <a:latin typeface="+mj-ea"/>
              </a:rPr>
              <a:t>.</a:t>
            </a:r>
            <a:endParaRPr kumimoji="1" lang="en-US" altLang="ko-KR" sz="1400" dirty="0"/>
          </a:p>
        </p:txBody>
      </p:sp>
    </p:spTree>
    <p:extLst>
      <p:ext uri="{BB962C8B-B14F-4D97-AF65-F5344CB8AC3E}">
        <p14:creationId xmlns:p14="http://schemas.microsoft.com/office/powerpoint/2010/main" val="25915612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8583E30-9278-4B74-84F2-985BCB0BB6D7}"/>
              </a:ext>
            </a:extLst>
          </p:cNvPr>
          <p:cNvSpPr txBox="1"/>
          <p:nvPr/>
        </p:nvSpPr>
        <p:spPr>
          <a:xfrm>
            <a:off x="0" y="-21638"/>
            <a:ext cx="6471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sz="1600" dirty="0"/>
              <a:t>메인 </a:t>
            </a:r>
            <a:r>
              <a:rPr lang="en-US" altLang="ko-KR" sz="1600" dirty="0"/>
              <a:t>&gt; </a:t>
            </a:r>
            <a:r>
              <a:rPr lang="ko-KR" altLang="en-US" sz="1600" dirty="0"/>
              <a:t>인공수정기록</a:t>
            </a:r>
            <a:r>
              <a:rPr lang="en-US" altLang="ko-KR" sz="1600" dirty="0"/>
              <a:t>(</a:t>
            </a:r>
            <a:r>
              <a:rPr lang="ko-KR" altLang="en-US" sz="1600" dirty="0" err="1"/>
              <a:t>개체입력</a:t>
            </a:r>
            <a:r>
              <a:rPr lang="en-US" altLang="ko-KR" sz="1600" dirty="0"/>
              <a:t>)</a:t>
            </a:r>
            <a:r>
              <a:rPr lang="ko-KR" altLang="en-US" sz="1600" dirty="0"/>
              <a:t> </a:t>
            </a:r>
            <a:r>
              <a:rPr lang="en-US" altLang="ko-KR" sz="1600" dirty="0"/>
              <a:t>&gt; </a:t>
            </a:r>
            <a:r>
              <a:rPr lang="ko-KR" altLang="en-US" sz="1600" dirty="0"/>
              <a:t>인공수정기록 </a:t>
            </a:r>
            <a:r>
              <a:rPr lang="en-US" altLang="ko-KR" sz="1600" dirty="0"/>
              <a:t>:</a:t>
            </a:r>
            <a:r>
              <a:rPr lang="ko-KR" altLang="en-US" sz="1600" dirty="0"/>
              <a:t> 기록</a:t>
            </a:r>
          </a:p>
        </p:txBody>
      </p:sp>
      <p:grpSp>
        <p:nvGrpSpPr>
          <p:cNvPr id="46" name="그룹 45">
            <a:extLst>
              <a:ext uri="{FF2B5EF4-FFF2-40B4-BE49-F238E27FC236}">
                <a16:creationId xmlns:a16="http://schemas.microsoft.com/office/drawing/2014/main" id="{5B842163-F263-AF4F-A32C-C6DC4688E001}"/>
              </a:ext>
            </a:extLst>
          </p:cNvPr>
          <p:cNvGrpSpPr/>
          <p:nvPr/>
        </p:nvGrpSpPr>
        <p:grpSpPr>
          <a:xfrm>
            <a:off x="600474" y="673276"/>
            <a:ext cx="3788229" cy="4661521"/>
            <a:chOff x="554370" y="522145"/>
            <a:chExt cx="3788229" cy="4661521"/>
          </a:xfrm>
        </p:grpSpPr>
        <p:sp>
          <p:nvSpPr>
            <p:cNvPr id="45" name="직사각형 44">
              <a:extLst>
                <a:ext uri="{FF2B5EF4-FFF2-40B4-BE49-F238E27FC236}">
                  <a16:creationId xmlns:a16="http://schemas.microsoft.com/office/drawing/2014/main" id="{93DDDA84-FFDF-7340-B704-8631A9482856}"/>
                </a:ext>
              </a:extLst>
            </p:cNvPr>
            <p:cNvSpPr/>
            <p:nvPr/>
          </p:nvSpPr>
          <p:spPr>
            <a:xfrm>
              <a:off x="554370" y="522145"/>
              <a:ext cx="3788229" cy="466152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ore-KR"/>
            </a:p>
          </p:txBody>
        </p:sp>
        <p:pic>
          <p:nvPicPr>
            <p:cNvPr id="2" name="그림 1">
              <a:extLst>
                <a:ext uri="{FF2B5EF4-FFF2-40B4-BE49-F238E27FC236}">
                  <a16:creationId xmlns:a16="http://schemas.microsoft.com/office/drawing/2014/main" id="{D7CE3CC8-692A-F54E-9ED9-81F754CED32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8072" y="579390"/>
              <a:ext cx="3610287" cy="868297"/>
            </a:xfrm>
            <a:prstGeom prst="rect">
              <a:avLst/>
            </a:prstGeom>
          </p:spPr>
        </p:pic>
        <p:sp>
          <p:nvSpPr>
            <p:cNvPr id="18" name="직사각형 17">
              <a:extLst>
                <a:ext uri="{FF2B5EF4-FFF2-40B4-BE49-F238E27FC236}">
                  <a16:creationId xmlns:a16="http://schemas.microsoft.com/office/drawing/2014/main" id="{7236ADB9-BF2A-654F-92CD-E110427D89E4}"/>
                </a:ext>
              </a:extLst>
            </p:cNvPr>
            <p:cNvSpPr/>
            <p:nvPr/>
          </p:nvSpPr>
          <p:spPr>
            <a:xfrm>
              <a:off x="985797" y="1122920"/>
              <a:ext cx="2925377" cy="324767"/>
            </a:xfrm>
            <a:prstGeom prst="rect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ore-KR"/>
            </a:p>
          </p:txBody>
        </p:sp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581E0027-B81E-F54A-996C-214FA267F6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51644" y="1610810"/>
              <a:ext cx="2593682" cy="760813"/>
            </a:xfrm>
            <a:prstGeom prst="rect">
              <a:avLst/>
            </a:prstGeom>
          </p:spPr>
        </p:pic>
        <p:pic>
          <p:nvPicPr>
            <p:cNvPr id="10" name="그림 9">
              <a:extLst>
                <a:ext uri="{FF2B5EF4-FFF2-40B4-BE49-F238E27FC236}">
                  <a16:creationId xmlns:a16="http://schemas.microsoft.com/office/drawing/2014/main" id="{23F79BAF-8309-F64D-B873-2262238CC4F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8072" y="2534746"/>
              <a:ext cx="3610287" cy="636321"/>
            </a:xfrm>
            <a:prstGeom prst="rect">
              <a:avLst/>
            </a:prstGeom>
          </p:spPr>
        </p:pic>
        <p:sp>
          <p:nvSpPr>
            <p:cNvPr id="19" name="직사각형 18">
              <a:extLst>
                <a:ext uri="{FF2B5EF4-FFF2-40B4-BE49-F238E27FC236}">
                  <a16:creationId xmlns:a16="http://schemas.microsoft.com/office/drawing/2014/main" id="{E912AB80-4147-C343-86D3-E689EA907D19}"/>
                </a:ext>
              </a:extLst>
            </p:cNvPr>
            <p:cNvSpPr/>
            <p:nvPr/>
          </p:nvSpPr>
          <p:spPr>
            <a:xfrm>
              <a:off x="985797" y="2836413"/>
              <a:ext cx="2925377" cy="324767"/>
            </a:xfrm>
            <a:prstGeom prst="rect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ore-KR"/>
            </a:p>
          </p:txBody>
        </p:sp>
        <p:pic>
          <p:nvPicPr>
            <p:cNvPr id="20" name="그림 19">
              <a:extLst>
                <a:ext uri="{FF2B5EF4-FFF2-40B4-BE49-F238E27FC236}">
                  <a16:creationId xmlns:a16="http://schemas.microsoft.com/office/drawing/2014/main" id="{78EDE210-E2C2-3A4C-89FA-C9173838AE9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48072" y="3429000"/>
              <a:ext cx="3610287" cy="1658251"/>
            </a:xfrm>
            <a:prstGeom prst="rect">
              <a:avLst/>
            </a:prstGeom>
          </p:spPr>
        </p:pic>
        <p:cxnSp>
          <p:nvCxnSpPr>
            <p:cNvPr id="22" name="직선 화살표 연결선 21">
              <a:extLst>
                <a:ext uri="{FF2B5EF4-FFF2-40B4-BE49-F238E27FC236}">
                  <a16:creationId xmlns:a16="http://schemas.microsoft.com/office/drawing/2014/main" id="{A0BCDBE8-04E0-5042-86C4-6A080D5D4B9C}"/>
                </a:ext>
              </a:extLst>
            </p:cNvPr>
            <p:cNvCxnSpPr>
              <a:cxnSpLocks/>
              <a:stCxn id="18" idx="2"/>
              <a:endCxn id="6" idx="0"/>
            </p:cNvCxnSpPr>
            <p:nvPr/>
          </p:nvCxnSpPr>
          <p:spPr>
            <a:xfrm flipH="1">
              <a:off x="2448485" y="1447687"/>
              <a:ext cx="1" cy="16312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직선 화살표 연결선 23">
              <a:extLst>
                <a:ext uri="{FF2B5EF4-FFF2-40B4-BE49-F238E27FC236}">
                  <a16:creationId xmlns:a16="http://schemas.microsoft.com/office/drawing/2014/main" id="{77A26819-D9BA-0D41-9C9B-B112D8D1CFCD}"/>
                </a:ext>
              </a:extLst>
            </p:cNvPr>
            <p:cNvCxnSpPr>
              <a:cxnSpLocks/>
              <a:endCxn id="10" idx="0"/>
            </p:cNvCxnSpPr>
            <p:nvPr/>
          </p:nvCxnSpPr>
          <p:spPr>
            <a:xfrm>
              <a:off x="2448487" y="2371623"/>
              <a:ext cx="4729" cy="16312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직선 화살표 연결선 25">
              <a:extLst>
                <a:ext uri="{FF2B5EF4-FFF2-40B4-BE49-F238E27FC236}">
                  <a16:creationId xmlns:a16="http://schemas.microsoft.com/office/drawing/2014/main" id="{EB53D2DF-EA2C-C446-AB39-6BBEE2025E2B}"/>
                </a:ext>
              </a:extLst>
            </p:cNvPr>
            <p:cNvCxnSpPr>
              <a:cxnSpLocks/>
              <a:stCxn id="19" idx="2"/>
              <a:endCxn id="20" idx="0"/>
            </p:cNvCxnSpPr>
            <p:nvPr/>
          </p:nvCxnSpPr>
          <p:spPr>
            <a:xfrm>
              <a:off x="2448486" y="3161180"/>
              <a:ext cx="4730" cy="26782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319A1A52-2854-BF44-8539-407EB3629745}"/>
              </a:ext>
            </a:extLst>
          </p:cNvPr>
          <p:cNvSpPr txBox="1"/>
          <p:nvPr/>
        </p:nvSpPr>
        <p:spPr>
          <a:xfrm>
            <a:off x="5373862" y="525202"/>
            <a:ext cx="4945856" cy="696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ko-KR" sz="1400" dirty="0"/>
          </a:p>
          <a:p>
            <a:pPr>
              <a:lnSpc>
                <a:spcPct val="150000"/>
              </a:lnSpc>
            </a:pPr>
            <a:endParaRPr lang="en-US" altLang="ko-KR" sz="14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7D4611F-E309-144A-8D3F-EF8F655561AE}"/>
              </a:ext>
            </a:extLst>
          </p:cNvPr>
          <p:cNvSpPr txBox="1"/>
          <p:nvPr/>
        </p:nvSpPr>
        <p:spPr>
          <a:xfrm>
            <a:off x="5373862" y="554969"/>
            <a:ext cx="5537466" cy="48981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400" dirty="0">
                <a:latin typeface="+mj-ea"/>
              </a:rPr>
              <a:t>교배 대상 개체식별번호 입력</a:t>
            </a:r>
            <a:endParaRPr lang="en-US" altLang="ko-KR" sz="1400" dirty="0">
              <a:latin typeface="+mj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ko-KR" sz="1400" dirty="0">
              <a:latin typeface="+mj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1" lang="ko-KR" altLang="en-US" sz="1400" dirty="0" err="1"/>
              <a:t>입력정보</a:t>
            </a:r>
            <a:r>
              <a:rPr kumimoji="1" lang="ko-KR" altLang="en-US" sz="1400" dirty="0"/>
              <a:t> 확인</a:t>
            </a:r>
            <a:endParaRPr kumimoji="1" lang="en-US" altLang="ko-KR" sz="1400" dirty="0"/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1" lang="ko-KR" altLang="en-US" sz="1400" dirty="0"/>
              <a:t>농가 </a:t>
            </a:r>
            <a:r>
              <a:rPr kumimoji="1" lang="ko-KR" altLang="en-US" sz="1400" dirty="0" err="1"/>
              <a:t>문자여부에</a:t>
            </a:r>
            <a:r>
              <a:rPr kumimoji="1" lang="ko-KR" altLang="en-US" sz="1400" dirty="0"/>
              <a:t> 따라 문자발송 체크 여부 활성화</a:t>
            </a:r>
            <a:endParaRPr kumimoji="1" lang="en-US" altLang="ko-KR" sz="1400" dirty="0"/>
          </a:p>
          <a:p>
            <a:pPr lvl="1">
              <a:lnSpc>
                <a:spcPct val="150000"/>
              </a:lnSpc>
            </a:pPr>
            <a:endParaRPr kumimoji="1" lang="en-US" altLang="ko-KR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1" lang="ko-KR" altLang="en-US" sz="1400" dirty="0"/>
              <a:t>대상 </a:t>
            </a:r>
            <a:r>
              <a:rPr kumimoji="1" lang="en-US" altLang="ko-KR" sz="1400" dirty="0"/>
              <a:t>KPN</a:t>
            </a:r>
            <a:r>
              <a:rPr kumimoji="1" lang="ko-KR" altLang="en-US" sz="1400" dirty="0"/>
              <a:t> 조회</a:t>
            </a:r>
            <a:endParaRPr kumimoji="1" lang="en-US" altLang="ko-KR" sz="1400" dirty="0"/>
          </a:p>
          <a:p>
            <a:pPr>
              <a:lnSpc>
                <a:spcPct val="150000"/>
              </a:lnSpc>
            </a:pPr>
            <a:endParaRPr kumimoji="1" lang="en-US" altLang="ko-KR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1" lang="ko-KR" altLang="en-US" sz="1400" dirty="0"/>
              <a:t>조회 정보 확인</a:t>
            </a:r>
            <a:endParaRPr kumimoji="1" lang="en-US" altLang="ko-KR" sz="1400" dirty="0"/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1" lang="ko-KR" altLang="en-US" sz="1400" dirty="0" err="1"/>
              <a:t>근친계수</a:t>
            </a:r>
            <a:endParaRPr kumimoji="1" lang="en-US" altLang="ko-KR" sz="1400" dirty="0"/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1" lang="ko-KR" altLang="en-US" sz="1400" dirty="0" err="1"/>
              <a:t>도체중</a:t>
            </a:r>
            <a:endParaRPr kumimoji="1" lang="en-US" altLang="ko-KR" sz="1400" dirty="0"/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1" lang="ko-KR" altLang="en-US" sz="1400" dirty="0" err="1"/>
              <a:t>등심단면적</a:t>
            </a:r>
            <a:endParaRPr kumimoji="1" lang="en-US" altLang="ko-KR" sz="1400" dirty="0"/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1" lang="ko-KR" altLang="en-US" sz="1400" dirty="0" err="1"/>
              <a:t>등지방두께</a:t>
            </a:r>
            <a:endParaRPr kumimoji="1" lang="en-US" altLang="ko-KR" sz="1400" dirty="0"/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1" lang="en-US" altLang="ko-KR" sz="1400" dirty="0"/>
              <a:t>12</a:t>
            </a:r>
            <a:r>
              <a:rPr kumimoji="1" lang="ko-KR" altLang="en-US" sz="1400" dirty="0" err="1"/>
              <a:t>개월령체중</a:t>
            </a:r>
            <a:endParaRPr kumimoji="1" lang="en-US" altLang="ko-KR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kumimoji="1" lang="en-US" altLang="ko-KR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1" lang="ko-KR" altLang="en-US" sz="1400" dirty="0"/>
              <a:t>작성 완료</a:t>
            </a:r>
            <a:endParaRPr kumimoji="1" lang="en-US" altLang="ko-KR" sz="1400" dirty="0"/>
          </a:p>
        </p:txBody>
      </p:sp>
    </p:spTree>
    <p:extLst>
      <p:ext uri="{BB962C8B-B14F-4D97-AF65-F5344CB8AC3E}">
        <p14:creationId xmlns:p14="http://schemas.microsoft.com/office/powerpoint/2010/main" val="10104245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376DB67-24BA-437E-9695-9239975257E3}"/>
              </a:ext>
            </a:extLst>
          </p:cNvPr>
          <p:cNvSpPr txBox="1"/>
          <p:nvPr/>
        </p:nvSpPr>
        <p:spPr>
          <a:xfrm>
            <a:off x="0" y="-21638"/>
            <a:ext cx="6471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sz="1600" dirty="0"/>
              <a:t>메인 </a:t>
            </a:r>
            <a:r>
              <a:rPr lang="en-US" altLang="ko-KR" sz="1600" dirty="0"/>
              <a:t>&gt; </a:t>
            </a:r>
            <a:r>
              <a:rPr lang="ko-KR" altLang="en-US" sz="1600" dirty="0"/>
              <a:t>인공수정기록</a:t>
            </a:r>
            <a:r>
              <a:rPr lang="en-US" altLang="ko-KR" sz="1600" dirty="0"/>
              <a:t>(</a:t>
            </a:r>
            <a:r>
              <a:rPr lang="ko-KR" altLang="en-US" sz="1600" dirty="0" err="1"/>
              <a:t>농가선택</a:t>
            </a:r>
            <a:r>
              <a:rPr lang="en-US" altLang="ko-KR" sz="1600" dirty="0"/>
              <a:t>)</a:t>
            </a:r>
            <a:r>
              <a:rPr lang="ko-KR" altLang="en-US" sz="1600" dirty="0"/>
              <a:t> </a:t>
            </a:r>
            <a:r>
              <a:rPr lang="en-US" altLang="ko-KR" sz="1600" dirty="0"/>
              <a:t>&gt; </a:t>
            </a:r>
            <a:r>
              <a:rPr lang="ko-KR" altLang="en-US" sz="1600" dirty="0"/>
              <a:t>인공수정기록 </a:t>
            </a:r>
            <a:r>
              <a:rPr lang="en-US" altLang="ko-KR" sz="1600" dirty="0"/>
              <a:t>:</a:t>
            </a:r>
            <a:r>
              <a:rPr lang="ko-KR" altLang="en-US" sz="1600" dirty="0"/>
              <a:t> 기록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C04F43DC-3CA3-0747-B19E-F7B02430DF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34" y="316916"/>
            <a:ext cx="4650831" cy="2253151"/>
          </a:xfrm>
          <a:prstGeom prst="rect">
            <a:avLst/>
          </a:prstGeom>
        </p:spPr>
      </p:pic>
      <p:grpSp>
        <p:nvGrpSpPr>
          <p:cNvPr id="11" name="그룹 10">
            <a:extLst>
              <a:ext uri="{FF2B5EF4-FFF2-40B4-BE49-F238E27FC236}">
                <a16:creationId xmlns:a16="http://schemas.microsoft.com/office/drawing/2014/main" id="{09EDCD5E-B5E9-0E41-87FE-62BFE1CC139E}"/>
              </a:ext>
            </a:extLst>
          </p:cNvPr>
          <p:cNvGrpSpPr/>
          <p:nvPr/>
        </p:nvGrpSpPr>
        <p:grpSpPr>
          <a:xfrm>
            <a:off x="4899655" y="491778"/>
            <a:ext cx="3083057" cy="3793787"/>
            <a:chOff x="554370" y="522145"/>
            <a:chExt cx="3788229" cy="4661521"/>
          </a:xfrm>
        </p:grpSpPr>
        <p:sp>
          <p:nvSpPr>
            <p:cNvPr id="12" name="직사각형 11">
              <a:extLst>
                <a:ext uri="{FF2B5EF4-FFF2-40B4-BE49-F238E27FC236}">
                  <a16:creationId xmlns:a16="http://schemas.microsoft.com/office/drawing/2014/main" id="{559F15A8-7939-0F4F-BBC7-858C8576309A}"/>
                </a:ext>
              </a:extLst>
            </p:cNvPr>
            <p:cNvSpPr/>
            <p:nvPr/>
          </p:nvSpPr>
          <p:spPr>
            <a:xfrm>
              <a:off x="554370" y="522145"/>
              <a:ext cx="3788229" cy="466152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ore-KR"/>
            </a:p>
          </p:txBody>
        </p:sp>
        <p:pic>
          <p:nvPicPr>
            <p:cNvPr id="13" name="그림 12">
              <a:extLst>
                <a:ext uri="{FF2B5EF4-FFF2-40B4-BE49-F238E27FC236}">
                  <a16:creationId xmlns:a16="http://schemas.microsoft.com/office/drawing/2014/main" id="{4A9CA7A6-3FB7-7A4A-8ECD-A6FA1B26FF9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8072" y="579390"/>
              <a:ext cx="3610287" cy="868297"/>
            </a:xfrm>
            <a:prstGeom prst="rect">
              <a:avLst/>
            </a:prstGeom>
          </p:spPr>
        </p:pic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D09D31D6-10C5-0743-8CD0-55549E56527C}"/>
                </a:ext>
              </a:extLst>
            </p:cNvPr>
            <p:cNvSpPr/>
            <p:nvPr/>
          </p:nvSpPr>
          <p:spPr>
            <a:xfrm>
              <a:off x="985797" y="1122920"/>
              <a:ext cx="2925377" cy="324767"/>
            </a:xfrm>
            <a:prstGeom prst="rect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ore-KR"/>
            </a:p>
          </p:txBody>
        </p:sp>
        <p:pic>
          <p:nvPicPr>
            <p:cNvPr id="15" name="그림 14">
              <a:extLst>
                <a:ext uri="{FF2B5EF4-FFF2-40B4-BE49-F238E27FC236}">
                  <a16:creationId xmlns:a16="http://schemas.microsoft.com/office/drawing/2014/main" id="{A30F62E9-ECF6-E142-8BB2-771B4ED44A1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51644" y="1610810"/>
              <a:ext cx="2593682" cy="760813"/>
            </a:xfrm>
            <a:prstGeom prst="rect">
              <a:avLst/>
            </a:prstGeom>
          </p:spPr>
        </p:pic>
        <p:pic>
          <p:nvPicPr>
            <p:cNvPr id="16" name="그림 15">
              <a:extLst>
                <a:ext uri="{FF2B5EF4-FFF2-40B4-BE49-F238E27FC236}">
                  <a16:creationId xmlns:a16="http://schemas.microsoft.com/office/drawing/2014/main" id="{57FA049B-1049-BD4B-A1D3-82863B3713F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48072" y="2534746"/>
              <a:ext cx="3610287" cy="636321"/>
            </a:xfrm>
            <a:prstGeom prst="rect">
              <a:avLst/>
            </a:prstGeom>
          </p:spPr>
        </p:pic>
        <p:sp>
          <p:nvSpPr>
            <p:cNvPr id="17" name="직사각형 16">
              <a:extLst>
                <a:ext uri="{FF2B5EF4-FFF2-40B4-BE49-F238E27FC236}">
                  <a16:creationId xmlns:a16="http://schemas.microsoft.com/office/drawing/2014/main" id="{E853F4D2-6E70-A443-AB3D-2343EA55063E}"/>
                </a:ext>
              </a:extLst>
            </p:cNvPr>
            <p:cNvSpPr/>
            <p:nvPr/>
          </p:nvSpPr>
          <p:spPr>
            <a:xfrm>
              <a:off x="985797" y="2836413"/>
              <a:ext cx="2925377" cy="324767"/>
            </a:xfrm>
            <a:prstGeom prst="rect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ore-KR"/>
            </a:p>
          </p:txBody>
        </p:sp>
        <p:pic>
          <p:nvPicPr>
            <p:cNvPr id="18" name="그림 17">
              <a:extLst>
                <a:ext uri="{FF2B5EF4-FFF2-40B4-BE49-F238E27FC236}">
                  <a16:creationId xmlns:a16="http://schemas.microsoft.com/office/drawing/2014/main" id="{60BD947D-CA0B-3B43-AEFE-A50BD190872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8072" y="3429000"/>
              <a:ext cx="3610287" cy="1658251"/>
            </a:xfrm>
            <a:prstGeom prst="rect">
              <a:avLst/>
            </a:prstGeom>
          </p:spPr>
        </p:pic>
        <p:cxnSp>
          <p:nvCxnSpPr>
            <p:cNvPr id="19" name="직선 화살표 연결선 18">
              <a:extLst>
                <a:ext uri="{FF2B5EF4-FFF2-40B4-BE49-F238E27FC236}">
                  <a16:creationId xmlns:a16="http://schemas.microsoft.com/office/drawing/2014/main" id="{C222528C-2C96-6548-B5C0-F173C7A82644}"/>
                </a:ext>
              </a:extLst>
            </p:cNvPr>
            <p:cNvCxnSpPr>
              <a:cxnSpLocks/>
              <a:stCxn id="14" idx="2"/>
              <a:endCxn id="15" idx="0"/>
            </p:cNvCxnSpPr>
            <p:nvPr/>
          </p:nvCxnSpPr>
          <p:spPr>
            <a:xfrm flipH="1">
              <a:off x="2448485" y="1447687"/>
              <a:ext cx="1" cy="16312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직선 화살표 연결선 19">
              <a:extLst>
                <a:ext uri="{FF2B5EF4-FFF2-40B4-BE49-F238E27FC236}">
                  <a16:creationId xmlns:a16="http://schemas.microsoft.com/office/drawing/2014/main" id="{69AE3527-A8E2-0B41-B2D2-2350EAF68577}"/>
                </a:ext>
              </a:extLst>
            </p:cNvPr>
            <p:cNvCxnSpPr>
              <a:cxnSpLocks/>
              <a:endCxn id="16" idx="0"/>
            </p:cNvCxnSpPr>
            <p:nvPr/>
          </p:nvCxnSpPr>
          <p:spPr>
            <a:xfrm>
              <a:off x="2448487" y="2371623"/>
              <a:ext cx="4729" cy="16312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직선 화살표 연결선 20">
              <a:extLst>
                <a:ext uri="{FF2B5EF4-FFF2-40B4-BE49-F238E27FC236}">
                  <a16:creationId xmlns:a16="http://schemas.microsoft.com/office/drawing/2014/main" id="{C3C9BEAC-485B-B94C-8D75-ADC2D7D2DA4A}"/>
                </a:ext>
              </a:extLst>
            </p:cNvPr>
            <p:cNvCxnSpPr>
              <a:cxnSpLocks/>
              <a:stCxn id="17" idx="2"/>
              <a:endCxn id="18" idx="0"/>
            </p:cNvCxnSpPr>
            <p:nvPr/>
          </p:nvCxnSpPr>
          <p:spPr>
            <a:xfrm>
              <a:off x="2448486" y="3161180"/>
              <a:ext cx="4730" cy="26782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43B8F618-1DF8-E04A-BB71-FC96B75E4605}"/>
              </a:ext>
            </a:extLst>
          </p:cNvPr>
          <p:cNvSpPr txBox="1"/>
          <p:nvPr/>
        </p:nvSpPr>
        <p:spPr>
          <a:xfrm>
            <a:off x="8257570" y="378389"/>
            <a:ext cx="3436244" cy="5221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400" dirty="0">
                <a:latin typeface="+mj-ea"/>
              </a:rPr>
              <a:t>교배 대상 개체식별번호 입력</a:t>
            </a:r>
            <a:endParaRPr lang="en-US" altLang="ko-KR" sz="1400" dirty="0">
              <a:latin typeface="+mj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ko-KR" sz="1400" dirty="0">
              <a:latin typeface="+mj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1" lang="ko-KR" altLang="en-US" sz="1400" dirty="0" err="1"/>
              <a:t>입력정보</a:t>
            </a:r>
            <a:r>
              <a:rPr kumimoji="1" lang="ko-KR" altLang="en-US" sz="1400" dirty="0"/>
              <a:t> 확인</a:t>
            </a:r>
            <a:endParaRPr kumimoji="1" lang="en-US" altLang="ko-KR" sz="1400" dirty="0"/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1" lang="ko-KR" altLang="en-US" sz="1400" dirty="0"/>
              <a:t>농가 </a:t>
            </a:r>
            <a:r>
              <a:rPr kumimoji="1" lang="ko-KR" altLang="en-US" sz="1400" dirty="0" err="1"/>
              <a:t>문자여부에</a:t>
            </a:r>
            <a:r>
              <a:rPr kumimoji="1" lang="ko-KR" altLang="en-US" sz="1400" dirty="0"/>
              <a:t> 따라 문자발송 체크 여부 활성화</a:t>
            </a:r>
            <a:endParaRPr kumimoji="1" lang="en-US" altLang="ko-KR" sz="1400" dirty="0"/>
          </a:p>
          <a:p>
            <a:pPr lvl="1">
              <a:lnSpc>
                <a:spcPct val="150000"/>
              </a:lnSpc>
            </a:pPr>
            <a:endParaRPr kumimoji="1" lang="en-US" altLang="ko-KR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1" lang="ko-KR" altLang="en-US" sz="1400" dirty="0"/>
              <a:t>대상 </a:t>
            </a:r>
            <a:r>
              <a:rPr kumimoji="1" lang="en-US" altLang="ko-KR" sz="1400" dirty="0"/>
              <a:t>KPN</a:t>
            </a:r>
            <a:r>
              <a:rPr kumimoji="1" lang="ko-KR" altLang="en-US" sz="1400" dirty="0"/>
              <a:t> 조회</a:t>
            </a:r>
            <a:endParaRPr kumimoji="1" lang="en-US" altLang="ko-KR" sz="1400" dirty="0"/>
          </a:p>
          <a:p>
            <a:pPr>
              <a:lnSpc>
                <a:spcPct val="150000"/>
              </a:lnSpc>
            </a:pPr>
            <a:endParaRPr kumimoji="1" lang="en-US" altLang="ko-KR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1" lang="ko-KR" altLang="en-US" sz="1400" dirty="0"/>
              <a:t>조회 정보 확인</a:t>
            </a:r>
            <a:endParaRPr kumimoji="1" lang="en-US" altLang="ko-KR" sz="1400" dirty="0"/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1" lang="ko-KR" altLang="en-US" sz="1400" dirty="0" err="1"/>
              <a:t>근친계수</a:t>
            </a:r>
            <a:endParaRPr kumimoji="1" lang="en-US" altLang="ko-KR" sz="1400" dirty="0"/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1" lang="ko-KR" altLang="en-US" sz="1400" dirty="0" err="1"/>
              <a:t>도체중</a:t>
            </a:r>
            <a:endParaRPr kumimoji="1" lang="en-US" altLang="ko-KR" sz="1400" dirty="0"/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1" lang="ko-KR" altLang="en-US" sz="1400" dirty="0" err="1"/>
              <a:t>등심단면적</a:t>
            </a:r>
            <a:endParaRPr kumimoji="1" lang="en-US" altLang="ko-KR" sz="1400" dirty="0"/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1" lang="ko-KR" altLang="en-US" sz="1400" dirty="0" err="1"/>
              <a:t>등지방두께</a:t>
            </a:r>
            <a:endParaRPr kumimoji="1" lang="en-US" altLang="ko-KR" sz="1400" dirty="0"/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1" lang="en-US" altLang="ko-KR" sz="1400" dirty="0"/>
              <a:t>12</a:t>
            </a:r>
            <a:r>
              <a:rPr kumimoji="1" lang="ko-KR" altLang="en-US" sz="1400" dirty="0" err="1"/>
              <a:t>개월령체중</a:t>
            </a:r>
            <a:endParaRPr kumimoji="1" lang="en-US" altLang="ko-KR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kumimoji="1" lang="en-US" altLang="ko-KR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1" lang="ko-KR" altLang="en-US" sz="1400" dirty="0"/>
              <a:t>작성 완료</a:t>
            </a:r>
            <a:endParaRPr kumimoji="1" lang="en-US" altLang="ko-KR" sz="1400" dirty="0"/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B5731B9E-25D7-FD43-8056-F934CF5EBA84}"/>
              </a:ext>
            </a:extLst>
          </p:cNvPr>
          <p:cNvSpPr/>
          <p:nvPr/>
        </p:nvSpPr>
        <p:spPr>
          <a:xfrm>
            <a:off x="3405263" y="2263184"/>
            <a:ext cx="390649" cy="25097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cxnSp>
        <p:nvCxnSpPr>
          <p:cNvPr id="24" name="꺾인 연결선[E] 23">
            <a:extLst>
              <a:ext uri="{FF2B5EF4-FFF2-40B4-BE49-F238E27FC236}">
                <a16:creationId xmlns:a16="http://schemas.microsoft.com/office/drawing/2014/main" id="{B25040F8-0FE7-C245-A814-88DDCD9F3770}"/>
              </a:ext>
            </a:extLst>
          </p:cNvPr>
          <p:cNvCxnSpPr>
            <a:cxnSpLocks/>
            <a:stCxn id="23" idx="2"/>
          </p:cNvCxnSpPr>
          <p:nvPr/>
        </p:nvCxnSpPr>
        <p:spPr>
          <a:xfrm rot="16200000" flipH="1">
            <a:off x="4066676" y="2048070"/>
            <a:ext cx="343371" cy="1275546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84265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888B1C4-159B-42D8-80C7-214CB917B71F}"/>
              </a:ext>
            </a:extLst>
          </p:cNvPr>
          <p:cNvSpPr txBox="1"/>
          <p:nvPr/>
        </p:nvSpPr>
        <p:spPr>
          <a:xfrm>
            <a:off x="0" y="-21638"/>
            <a:ext cx="6471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sz="1600" dirty="0"/>
              <a:t>메인 </a:t>
            </a:r>
            <a:r>
              <a:rPr lang="en-US" altLang="ko-KR" sz="1600" dirty="0"/>
              <a:t>&gt; </a:t>
            </a:r>
            <a:r>
              <a:rPr lang="ko-KR" altLang="en-US" sz="1600" dirty="0"/>
              <a:t>문자 관리</a:t>
            </a:r>
            <a:r>
              <a:rPr lang="en-US" altLang="ko-KR" sz="1600" dirty="0"/>
              <a:t>&gt; </a:t>
            </a:r>
            <a:r>
              <a:rPr lang="ko-KR" altLang="en-US" sz="1600" dirty="0"/>
              <a:t>문자 발송 내역 </a:t>
            </a:r>
            <a:r>
              <a:rPr lang="en-US" altLang="ko-KR" sz="1600" dirty="0"/>
              <a:t>: </a:t>
            </a:r>
            <a:r>
              <a:rPr lang="ko-KR" altLang="en-US" sz="1600" dirty="0"/>
              <a:t>상세보기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0C0687CD-04C7-0B47-8BF9-C84A99779B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1590" y="422920"/>
            <a:ext cx="8437419" cy="3139914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36A1DB0A-018C-DE48-8158-30ABC1FF37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5974" y="1992877"/>
            <a:ext cx="3175000" cy="2857500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sp>
        <p:nvSpPr>
          <p:cNvPr id="12" name="직사각형 11">
            <a:extLst>
              <a:ext uri="{FF2B5EF4-FFF2-40B4-BE49-F238E27FC236}">
                <a16:creationId xmlns:a16="http://schemas.microsoft.com/office/drawing/2014/main" id="{9C2CDA97-D219-874B-BBF4-DBAABC297CE7}"/>
              </a:ext>
            </a:extLst>
          </p:cNvPr>
          <p:cNvSpPr/>
          <p:nvPr/>
        </p:nvSpPr>
        <p:spPr>
          <a:xfrm>
            <a:off x="6471920" y="1208992"/>
            <a:ext cx="390649" cy="25097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cxnSp>
        <p:nvCxnSpPr>
          <p:cNvPr id="13" name="꺾인 연결선[E] 12">
            <a:extLst>
              <a:ext uri="{FF2B5EF4-FFF2-40B4-BE49-F238E27FC236}">
                <a16:creationId xmlns:a16="http://schemas.microsoft.com/office/drawing/2014/main" id="{800AD80D-EB37-4F48-9AA2-B246AFC62F0E}"/>
              </a:ext>
            </a:extLst>
          </p:cNvPr>
          <p:cNvCxnSpPr>
            <a:cxnSpLocks/>
            <a:stCxn id="12" idx="1"/>
            <a:endCxn id="8" idx="0"/>
          </p:cNvCxnSpPr>
          <p:nvPr/>
        </p:nvCxnSpPr>
        <p:spPr>
          <a:xfrm rot="10800000" flipV="1">
            <a:off x="4593474" y="1334479"/>
            <a:ext cx="1878446" cy="658398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C4F0F92-8BAB-7142-9F37-600A616C3E80}"/>
              </a:ext>
            </a:extLst>
          </p:cNvPr>
          <p:cNvSpPr txBox="1"/>
          <p:nvPr/>
        </p:nvSpPr>
        <p:spPr>
          <a:xfrm>
            <a:off x="6471919" y="3799102"/>
            <a:ext cx="5161707" cy="373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400" dirty="0">
                <a:latin typeface="+mj-ea"/>
              </a:rPr>
              <a:t>문자발송내역 상세 버튼을 사용하여 상세 내용 확인 가능</a:t>
            </a:r>
            <a:endParaRPr lang="en-US" altLang="ko-KR" sz="1400" dirty="0"/>
          </a:p>
        </p:txBody>
      </p:sp>
    </p:spTree>
    <p:extLst>
      <p:ext uri="{BB962C8B-B14F-4D97-AF65-F5344CB8AC3E}">
        <p14:creationId xmlns:p14="http://schemas.microsoft.com/office/powerpoint/2010/main" val="32232866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43D0262-0428-4174-A517-7FDBD8D16E3F}"/>
              </a:ext>
            </a:extLst>
          </p:cNvPr>
          <p:cNvSpPr txBox="1"/>
          <p:nvPr/>
        </p:nvSpPr>
        <p:spPr>
          <a:xfrm>
            <a:off x="2031023" y="6532881"/>
            <a:ext cx="96539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ko-KR" altLang="en-US" sz="1400" dirty="0"/>
              <a:t>문자 재 발송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DEE88A1-3102-47A7-B3EC-9E6929A57ECE}"/>
              </a:ext>
            </a:extLst>
          </p:cNvPr>
          <p:cNvSpPr txBox="1"/>
          <p:nvPr/>
        </p:nvSpPr>
        <p:spPr>
          <a:xfrm>
            <a:off x="0" y="-21638"/>
            <a:ext cx="6471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sz="1600" dirty="0"/>
              <a:t>메인 </a:t>
            </a:r>
            <a:r>
              <a:rPr lang="en-US" altLang="ko-KR" sz="1600" dirty="0"/>
              <a:t>&gt; </a:t>
            </a:r>
            <a:r>
              <a:rPr lang="ko-KR" altLang="en-US" sz="1600" dirty="0"/>
              <a:t>문자 관리</a:t>
            </a:r>
            <a:r>
              <a:rPr lang="en-US" altLang="ko-KR" sz="1600" dirty="0"/>
              <a:t>&gt; </a:t>
            </a:r>
            <a:r>
              <a:rPr lang="ko-KR" altLang="en-US" sz="1600" dirty="0"/>
              <a:t>인공수정 문자 발송</a:t>
            </a:r>
            <a:r>
              <a:rPr lang="en-US" altLang="ko-KR" sz="1600" dirty="0"/>
              <a:t>:</a:t>
            </a:r>
            <a:r>
              <a:rPr lang="ko-KR" altLang="en-US" sz="1600" dirty="0"/>
              <a:t> 재 발송</a:t>
            </a: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9971C766-B0DD-4F4E-989D-4A8DD22296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312" y="1009099"/>
            <a:ext cx="5875849" cy="1684160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4F09E010-8D22-614B-8B35-1009BE1DA8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6289" y="3123513"/>
            <a:ext cx="3007872" cy="610974"/>
          </a:xfrm>
          <a:prstGeom prst="rect">
            <a:avLst/>
          </a:prstGeom>
        </p:spPr>
      </p:pic>
      <p:sp>
        <p:nvSpPr>
          <p:cNvPr id="7" name="직사각형 6">
            <a:extLst>
              <a:ext uri="{FF2B5EF4-FFF2-40B4-BE49-F238E27FC236}">
                <a16:creationId xmlns:a16="http://schemas.microsoft.com/office/drawing/2014/main" id="{CC61F4B4-0309-684B-B98C-AE5574415DBB}"/>
              </a:ext>
            </a:extLst>
          </p:cNvPr>
          <p:cNvSpPr/>
          <p:nvPr/>
        </p:nvSpPr>
        <p:spPr>
          <a:xfrm>
            <a:off x="5564477" y="1463237"/>
            <a:ext cx="449684" cy="307777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cxnSp>
        <p:nvCxnSpPr>
          <p:cNvPr id="8" name="꺾인 연결선[E] 7">
            <a:extLst>
              <a:ext uri="{FF2B5EF4-FFF2-40B4-BE49-F238E27FC236}">
                <a16:creationId xmlns:a16="http://schemas.microsoft.com/office/drawing/2014/main" id="{480A3FDB-57BC-9540-9621-04A866766ED6}"/>
              </a:ext>
            </a:extLst>
          </p:cNvPr>
          <p:cNvCxnSpPr>
            <a:cxnSpLocks/>
            <a:stCxn id="7" idx="2"/>
            <a:endCxn id="6" idx="0"/>
          </p:cNvCxnSpPr>
          <p:nvPr/>
        </p:nvCxnSpPr>
        <p:spPr>
          <a:xfrm rot="5400000">
            <a:off x="4473523" y="1807716"/>
            <a:ext cx="1352499" cy="1279094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직사각형 9">
            <a:extLst>
              <a:ext uri="{FF2B5EF4-FFF2-40B4-BE49-F238E27FC236}">
                <a16:creationId xmlns:a16="http://schemas.microsoft.com/office/drawing/2014/main" id="{7ED33529-8484-1B45-A29C-88425E2A143C}"/>
              </a:ext>
            </a:extLst>
          </p:cNvPr>
          <p:cNvSpPr/>
          <p:nvPr/>
        </p:nvSpPr>
        <p:spPr>
          <a:xfrm>
            <a:off x="138312" y="1928949"/>
            <a:ext cx="238206" cy="76431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289822E-DC15-D441-99EA-1114D903D15B}"/>
              </a:ext>
            </a:extLst>
          </p:cNvPr>
          <p:cNvSpPr txBox="1"/>
          <p:nvPr/>
        </p:nvSpPr>
        <p:spPr>
          <a:xfrm>
            <a:off x="6471920" y="955357"/>
            <a:ext cx="5161707" cy="1020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400" dirty="0" err="1">
                <a:latin typeface="+mj-ea"/>
              </a:rPr>
              <a:t>재발송</a:t>
            </a:r>
            <a:r>
              <a:rPr lang="ko-KR" altLang="en-US" sz="1400" dirty="0">
                <a:latin typeface="+mj-ea"/>
              </a:rPr>
              <a:t> 문자 항목 선택</a:t>
            </a:r>
            <a:endParaRPr lang="en-US" altLang="ko-KR" sz="1400" dirty="0">
              <a:latin typeface="+mj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ko-KR" sz="1400" dirty="0">
              <a:latin typeface="+mj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400" dirty="0" err="1">
                <a:latin typeface="+mj-ea"/>
              </a:rPr>
              <a:t>즉시전송을</a:t>
            </a:r>
            <a:r>
              <a:rPr lang="ko-KR" altLang="en-US" sz="1400" dirty="0">
                <a:latin typeface="+mj-ea"/>
              </a:rPr>
              <a:t> 사용하여 전송할 수 있습니다</a:t>
            </a:r>
            <a:r>
              <a:rPr lang="en-US" altLang="ko-KR" sz="1400" dirty="0">
                <a:latin typeface="+mj-ea"/>
              </a:rPr>
              <a:t>.</a:t>
            </a:r>
            <a:endParaRPr lang="en-US" altLang="ko-KR" sz="1400" dirty="0"/>
          </a:p>
        </p:txBody>
      </p:sp>
    </p:spTree>
    <p:extLst>
      <p:ext uri="{BB962C8B-B14F-4D97-AF65-F5344CB8AC3E}">
        <p14:creationId xmlns:p14="http://schemas.microsoft.com/office/powerpoint/2010/main" val="41366844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DEE88A1-3102-47A7-B3EC-9E6929A57ECE}"/>
              </a:ext>
            </a:extLst>
          </p:cNvPr>
          <p:cNvSpPr txBox="1"/>
          <p:nvPr/>
        </p:nvSpPr>
        <p:spPr>
          <a:xfrm>
            <a:off x="0" y="-21638"/>
            <a:ext cx="6471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sz="1600" dirty="0"/>
              <a:t>메인 </a:t>
            </a:r>
            <a:r>
              <a:rPr lang="en-US" altLang="ko-KR" sz="1600" dirty="0"/>
              <a:t>&gt; </a:t>
            </a:r>
            <a:r>
              <a:rPr lang="ko-KR" altLang="en-US" sz="1600" dirty="0" err="1">
                <a:latin typeface="+mn-ea"/>
              </a:rPr>
              <a:t>계획교배</a:t>
            </a:r>
            <a:r>
              <a:rPr lang="ko-KR" altLang="en-US" sz="1600" dirty="0">
                <a:latin typeface="+mn-ea"/>
              </a:rPr>
              <a:t> </a:t>
            </a:r>
            <a:r>
              <a:rPr lang="en-US" altLang="ko-KR" sz="1600" dirty="0">
                <a:latin typeface="+mn-ea"/>
              </a:rPr>
              <a:t>&gt;</a:t>
            </a:r>
            <a:r>
              <a:rPr lang="ko-KR" altLang="en-US" sz="1600" dirty="0">
                <a:latin typeface="+mn-ea"/>
              </a:rPr>
              <a:t> </a:t>
            </a:r>
            <a:r>
              <a:rPr lang="ko-KR" altLang="en-US" sz="1600" dirty="0" err="1">
                <a:latin typeface="+mn-ea"/>
              </a:rPr>
              <a:t>생산형질</a:t>
            </a:r>
            <a:r>
              <a:rPr lang="ko-KR" altLang="en-US" sz="1600" dirty="0">
                <a:latin typeface="+mn-ea"/>
              </a:rPr>
              <a:t> </a:t>
            </a:r>
            <a:r>
              <a:rPr lang="ko-KR" altLang="en-US" sz="1600" dirty="0" err="1">
                <a:latin typeface="+mn-ea"/>
              </a:rPr>
              <a:t>계획교배</a:t>
            </a:r>
            <a:endParaRPr lang="ko-KR" altLang="en-US" sz="1600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B06114CD-CA7D-A246-A1C2-55F2298901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402" y="422621"/>
            <a:ext cx="6089116" cy="4283849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D9D5D4F0-D5E6-D94D-898F-2DFA5CF8926C}"/>
              </a:ext>
            </a:extLst>
          </p:cNvPr>
          <p:cNvSpPr/>
          <p:nvPr/>
        </p:nvSpPr>
        <p:spPr>
          <a:xfrm>
            <a:off x="191402" y="688705"/>
            <a:ext cx="2676075" cy="1585769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84424C1D-979E-5647-81FF-BAD0B321CA9B}"/>
              </a:ext>
            </a:extLst>
          </p:cNvPr>
          <p:cNvSpPr/>
          <p:nvPr/>
        </p:nvSpPr>
        <p:spPr>
          <a:xfrm>
            <a:off x="3548393" y="688705"/>
            <a:ext cx="2676075" cy="1585769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96B69112-C819-7B4E-844B-9D79B21123E2}"/>
              </a:ext>
            </a:extLst>
          </p:cNvPr>
          <p:cNvSpPr/>
          <p:nvPr/>
        </p:nvSpPr>
        <p:spPr>
          <a:xfrm>
            <a:off x="191402" y="2823586"/>
            <a:ext cx="6033066" cy="1456421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9" name="오른쪽 화살표[R] 8">
            <a:extLst>
              <a:ext uri="{FF2B5EF4-FFF2-40B4-BE49-F238E27FC236}">
                <a16:creationId xmlns:a16="http://schemas.microsoft.com/office/drawing/2014/main" id="{0B6BD36F-AE49-EC47-8FEB-CCE4A64CA571}"/>
              </a:ext>
            </a:extLst>
          </p:cNvPr>
          <p:cNvSpPr/>
          <p:nvPr/>
        </p:nvSpPr>
        <p:spPr>
          <a:xfrm>
            <a:off x="2867477" y="789706"/>
            <a:ext cx="678703" cy="41493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 dirty="0">
              <a:highlight>
                <a:srgbClr val="FF0000"/>
              </a:highlight>
            </a:endParaRPr>
          </a:p>
        </p:txBody>
      </p:sp>
      <p:sp>
        <p:nvSpPr>
          <p:cNvPr id="16" name="오른쪽 화살표[R] 15">
            <a:extLst>
              <a:ext uri="{FF2B5EF4-FFF2-40B4-BE49-F238E27FC236}">
                <a16:creationId xmlns:a16="http://schemas.microsoft.com/office/drawing/2014/main" id="{7A88369F-4D3F-4C4E-AA76-E39358A9941F}"/>
              </a:ext>
            </a:extLst>
          </p:cNvPr>
          <p:cNvSpPr/>
          <p:nvPr/>
        </p:nvSpPr>
        <p:spPr>
          <a:xfrm rot="5400000">
            <a:off x="4549735" y="2341563"/>
            <a:ext cx="549114" cy="41493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 dirty="0">
              <a:highlight>
                <a:srgbClr val="FF0000"/>
              </a:highlight>
            </a:endParaRPr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73F55274-1693-894C-B7C1-91C96071EC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437" y="5143199"/>
            <a:ext cx="4949051" cy="839473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sp>
        <p:nvSpPr>
          <p:cNvPr id="18" name="직사각형 17">
            <a:extLst>
              <a:ext uri="{FF2B5EF4-FFF2-40B4-BE49-F238E27FC236}">
                <a16:creationId xmlns:a16="http://schemas.microsoft.com/office/drawing/2014/main" id="{96F98486-FD95-F249-9280-CAB1FCBAE953}"/>
              </a:ext>
            </a:extLst>
          </p:cNvPr>
          <p:cNvSpPr/>
          <p:nvPr/>
        </p:nvSpPr>
        <p:spPr>
          <a:xfrm>
            <a:off x="2867477" y="4445936"/>
            <a:ext cx="678703" cy="22950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cxnSp>
        <p:nvCxnSpPr>
          <p:cNvPr id="19" name="꺾인 연결선[E] 18">
            <a:extLst>
              <a:ext uri="{FF2B5EF4-FFF2-40B4-BE49-F238E27FC236}">
                <a16:creationId xmlns:a16="http://schemas.microsoft.com/office/drawing/2014/main" id="{CEFC9C2F-BCB9-8B47-A747-1F55BF661639}"/>
              </a:ext>
            </a:extLst>
          </p:cNvPr>
          <p:cNvCxnSpPr>
            <a:cxnSpLocks/>
            <a:stCxn id="18" idx="2"/>
            <a:endCxn id="17" idx="0"/>
          </p:cNvCxnSpPr>
          <p:nvPr/>
        </p:nvCxnSpPr>
        <p:spPr>
          <a:xfrm rot="5400000">
            <a:off x="2914517" y="4850886"/>
            <a:ext cx="467759" cy="116866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1C937F8A-D554-1A4B-8AAC-97C9599F6044}"/>
              </a:ext>
            </a:extLst>
          </p:cNvPr>
          <p:cNvSpPr txBox="1"/>
          <p:nvPr/>
        </p:nvSpPr>
        <p:spPr>
          <a:xfrm>
            <a:off x="6498492" y="1137414"/>
            <a:ext cx="5249073" cy="4574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400" dirty="0">
                <a:latin typeface="+mj-ea"/>
              </a:rPr>
              <a:t>농장 선택</a:t>
            </a:r>
            <a:endParaRPr lang="en-US" altLang="ko-KR" sz="1400" dirty="0">
              <a:latin typeface="+mj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400" dirty="0">
                <a:latin typeface="+mj-ea"/>
              </a:rPr>
              <a:t>개체 선택</a:t>
            </a:r>
            <a:endParaRPr lang="en-US" altLang="ko-KR" sz="1400" dirty="0">
              <a:latin typeface="+mj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1400" dirty="0">
                <a:latin typeface="+mj-ea"/>
              </a:rPr>
              <a:t>KPN</a:t>
            </a:r>
            <a:r>
              <a:rPr lang="ko-KR" altLang="en-US" sz="1400" dirty="0">
                <a:latin typeface="+mj-ea"/>
              </a:rPr>
              <a:t> 대상 선택 후 </a:t>
            </a:r>
            <a:r>
              <a:rPr lang="ko-KR" altLang="en-US" sz="1400" dirty="0" err="1">
                <a:latin typeface="+mj-ea"/>
              </a:rPr>
              <a:t>계획교배</a:t>
            </a:r>
            <a:r>
              <a:rPr lang="ko-KR" altLang="en-US" sz="1400" dirty="0">
                <a:latin typeface="+mj-ea"/>
              </a:rPr>
              <a:t> </a:t>
            </a:r>
            <a:r>
              <a:rPr lang="en-US" altLang="ko-KR" sz="1400" dirty="0">
                <a:latin typeface="+mj-ea"/>
              </a:rPr>
              <a:t>KPN</a:t>
            </a:r>
            <a:r>
              <a:rPr lang="ko-KR" altLang="en-US" sz="1400" dirty="0">
                <a:latin typeface="+mj-ea"/>
              </a:rPr>
              <a:t> 정보 확인</a:t>
            </a:r>
            <a:endParaRPr lang="en-US" altLang="ko-KR" sz="1400" dirty="0">
              <a:latin typeface="+mj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ko-KR" sz="1400" dirty="0">
              <a:latin typeface="+mj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ko-KR" sz="1400" dirty="0">
              <a:latin typeface="+mj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ko-KR" sz="1400" dirty="0">
              <a:latin typeface="+mj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ko-KR" sz="1400" dirty="0">
              <a:latin typeface="+mj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ko-KR" sz="1400" dirty="0">
              <a:latin typeface="+mj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ko-KR" sz="1400" dirty="0">
              <a:latin typeface="+mj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ko-KR" sz="1400" dirty="0">
              <a:latin typeface="+mj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ko-KR" sz="1400" dirty="0">
              <a:latin typeface="+mj-ea"/>
            </a:endParaRPr>
          </a:p>
          <a:p>
            <a:pPr>
              <a:lnSpc>
                <a:spcPct val="150000"/>
              </a:lnSpc>
            </a:pPr>
            <a:endParaRPr lang="en-US" altLang="ko-KR" sz="1400" dirty="0">
              <a:latin typeface="+mj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1400" dirty="0">
                <a:latin typeface="+mj-ea"/>
              </a:rPr>
              <a:t>KPN</a:t>
            </a:r>
            <a:r>
              <a:rPr lang="ko-KR" altLang="en-US" sz="1400" dirty="0">
                <a:latin typeface="+mj-ea"/>
              </a:rPr>
              <a:t> 조회 데이터 확인</a:t>
            </a:r>
            <a:endParaRPr lang="en-US" altLang="ko-KR" sz="1400" dirty="0">
              <a:latin typeface="+mj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400" dirty="0" err="1">
                <a:latin typeface="+mj-ea"/>
              </a:rPr>
              <a:t>계획교배</a:t>
            </a:r>
            <a:r>
              <a:rPr lang="ko-KR" altLang="en-US" sz="1400" dirty="0">
                <a:latin typeface="+mj-ea"/>
              </a:rPr>
              <a:t> </a:t>
            </a:r>
            <a:r>
              <a:rPr lang="ko-KR" altLang="en-US" sz="1400" dirty="0" err="1">
                <a:latin typeface="+mj-ea"/>
              </a:rPr>
              <a:t>즐겨찾기</a:t>
            </a:r>
            <a:r>
              <a:rPr lang="ko-KR" altLang="en-US" sz="1400" dirty="0">
                <a:latin typeface="+mj-ea"/>
              </a:rPr>
              <a:t> 등록</a:t>
            </a:r>
            <a:endParaRPr lang="en-US" altLang="ko-KR" sz="140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9818954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DEE88A1-3102-47A7-B3EC-9E6929A57ECE}"/>
              </a:ext>
            </a:extLst>
          </p:cNvPr>
          <p:cNvSpPr txBox="1"/>
          <p:nvPr/>
        </p:nvSpPr>
        <p:spPr>
          <a:xfrm>
            <a:off x="0" y="-21638"/>
            <a:ext cx="6471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sz="1600" dirty="0"/>
              <a:t>메인 </a:t>
            </a:r>
            <a:r>
              <a:rPr lang="en-US" altLang="ko-KR" sz="1600" dirty="0"/>
              <a:t>&gt; </a:t>
            </a:r>
            <a:r>
              <a:rPr lang="ko-KR" altLang="en-US" sz="1600" dirty="0" err="1">
                <a:latin typeface="+mn-ea"/>
              </a:rPr>
              <a:t>계획교배</a:t>
            </a:r>
            <a:r>
              <a:rPr lang="ko-KR" altLang="en-US" sz="1600" dirty="0">
                <a:latin typeface="+mn-ea"/>
              </a:rPr>
              <a:t> </a:t>
            </a:r>
            <a:r>
              <a:rPr lang="en-US" altLang="ko-KR" sz="1600" dirty="0">
                <a:latin typeface="+mn-ea"/>
              </a:rPr>
              <a:t>&gt;</a:t>
            </a:r>
            <a:r>
              <a:rPr lang="ko-KR" altLang="en-US" sz="1600" dirty="0">
                <a:latin typeface="+mn-ea"/>
              </a:rPr>
              <a:t> </a:t>
            </a:r>
            <a:r>
              <a:rPr lang="ko-KR" altLang="en-US" sz="1600" dirty="0" err="1">
                <a:latin typeface="+mn-ea"/>
              </a:rPr>
              <a:t>계획교배</a:t>
            </a:r>
            <a:r>
              <a:rPr lang="ko-KR" altLang="en-US" sz="1600" dirty="0">
                <a:latin typeface="+mn-ea"/>
              </a:rPr>
              <a:t> </a:t>
            </a:r>
            <a:r>
              <a:rPr lang="ko-KR" altLang="en-US" sz="1600" dirty="0" err="1">
                <a:latin typeface="+mn-ea"/>
              </a:rPr>
              <a:t>즐겨찾기</a:t>
            </a:r>
            <a:endParaRPr lang="ko-KR" altLang="en-US" sz="1600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80A181C5-D998-B34C-9EEB-AF5F2C3EFD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595" y="546065"/>
            <a:ext cx="7264654" cy="3188376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E39F576F-B5B7-C94D-B52E-A98E5CE517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3766" y="4078850"/>
            <a:ext cx="2798483" cy="563412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B68EE40F-EF0F-5843-B68C-CB87449DF0AF}"/>
              </a:ext>
            </a:extLst>
          </p:cNvPr>
          <p:cNvSpPr/>
          <p:nvPr/>
        </p:nvSpPr>
        <p:spPr>
          <a:xfrm>
            <a:off x="6955287" y="3452731"/>
            <a:ext cx="390649" cy="25097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cxnSp>
        <p:nvCxnSpPr>
          <p:cNvPr id="7" name="꺾인 연결선[E] 6">
            <a:extLst>
              <a:ext uri="{FF2B5EF4-FFF2-40B4-BE49-F238E27FC236}">
                <a16:creationId xmlns:a16="http://schemas.microsoft.com/office/drawing/2014/main" id="{A097AEEC-7431-724E-8D47-864009710FBB}"/>
              </a:ext>
            </a:extLst>
          </p:cNvPr>
          <p:cNvCxnSpPr>
            <a:cxnSpLocks/>
            <a:stCxn id="6" idx="2"/>
            <a:endCxn id="5" idx="0"/>
          </p:cNvCxnSpPr>
          <p:nvPr/>
        </p:nvCxnSpPr>
        <p:spPr>
          <a:xfrm rot="5400000">
            <a:off x="6379238" y="3307475"/>
            <a:ext cx="375145" cy="1167604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E5D1511-7B00-8F45-A99A-0092DFD3F987}"/>
              </a:ext>
            </a:extLst>
          </p:cNvPr>
          <p:cNvSpPr txBox="1"/>
          <p:nvPr/>
        </p:nvSpPr>
        <p:spPr>
          <a:xfrm>
            <a:off x="7382249" y="491665"/>
            <a:ext cx="5249073" cy="3282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400" dirty="0">
                <a:latin typeface="+mj-ea"/>
              </a:rPr>
              <a:t>등록된 </a:t>
            </a:r>
            <a:r>
              <a:rPr lang="ko-KR" altLang="en-US" sz="1400" dirty="0" err="1">
                <a:latin typeface="+mj-ea"/>
              </a:rPr>
              <a:t>계획교배</a:t>
            </a:r>
            <a:r>
              <a:rPr lang="ko-KR" altLang="en-US" sz="1400" dirty="0">
                <a:latin typeface="+mj-ea"/>
              </a:rPr>
              <a:t> 자료 리스트</a:t>
            </a:r>
            <a:endParaRPr lang="en-US" altLang="ko-KR" sz="1400" dirty="0">
              <a:latin typeface="+mj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ko-KR" sz="1400" dirty="0">
              <a:latin typeface="+mj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ko-KR" sz="1400" dirty="0">
              <a:latin typeface="+mj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ko-KR" sz="1400" dirty="0">
              <a:latin typeface="+mj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ko-KR" sz="1400" dirty="0">
              <a:latin typeface="+mj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ko-KR" sz="1400" dirty="0">
              <a:latin typeface="+mj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ko-KR" sz="1400" dirty="0">
              <a:latin typeface="+mj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ko-KR" sz="1400" dirty="0">
              <a:latin typeface="+mj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ko-KR" sz="1400" dirty="0">
              <a:latin typeface="+mj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400" dirty="0">
                <a:latin typeface="+mj-ea"/>
              </a:rPr>
              <a:t>선택된 </a:t>
            </a:r>
            <a:r>
              <a:rPr lang="ko-KR" altLang="en-US" sz="1400" dirty="0" err="1">
                <a:latin typeface="+mj-ea"/>
              </a:rPr>
              <a:t>계획교배</a:t>
            </a:r>
            <a:r>
              <a:rPr lang="ko-KR" altLang="en-US" sz="1400" dirty="0">
                <a:latin typeface="+mj-ea"/>
              </a:rPr>
              <a:t> 자료 삭제</a:t>
            </a:r>
            <a:endParaRPr lang="en-US" altLang="ko-KR" sz="140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467213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9AE0E14E-F18A-4882-9E32-3F956D260766}"/>
              </a:ext>
            </a:extLst>
          </p:cNvPr>
          <p:cNvSpPr txBox="1">
            <a:spLocks/>
          </p:cNvSpPr>
          <p:nvPr/>
        </p:nvSpPr>
        <p:spPr>
          <a:xfrm>
            <a:off x="457201" y="282199"/>
            <a:ext cx="1485899" cy="79082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3600" b="1" dirty="0"/>
              <a:t>목 차</a:t>
            </a:r>
          </a:p>
        </p:txBody>
      </p:sp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726D390D-F84D-43CD-8441-DF408FC09D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0912677"/>
              </p:ext>
            </p:extLst>
          </p:nvPr>
        </p:nvGraphicFramePr>
        <p:xfrm>
          <a:off x="2849880" y="121920"/>
          <a:ext cx="6857999" cy="661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816">
                  <a:extLst>
                    <a:ext uri="{9D8B030D-6E8A-4147-A177-3AD203B41FA5}">
                      <a16:colId xmlns:a16="http://schemas.microsoft.com/office/drawing/2014/main" val="4039467111"/>
                    </a:ext>
                  </a:extLst>
                </a:gridCol>
                <a:gridCol w="469392">
                  <a:extLst>
                    <a:ext uri="{9D8B030D-6E8A-4147-A177-3AD203B41FA5}">
                      <a16:colId xmlns:a16="http://schemas.microsoft.com/office/drawing/2014/main" val="1615828976"/>
                    </a:ext>
                  </a:extLst>
                </a:gridCol>
                <a:gridCol w="5071871">
                  <a:extLst>
                    <a:ext uri="{9D8B030D-6E8A-4147-A177-3AD203B41FA5}">
                      <a16:colId xmlns:a16="http://schemas.microsoft.com/office/drawing/2014/main" val="946371224"/>
                    </a:ext>
                  </a:extLst>
                </a:gridCol>
                <a:gridCol w="883920">
                  <a:extLst>
                    <a:ext uri="{9D8B030D-6E8A-4147-A177-3AD203B41FA5}">
                      <a16:colId xmlns:a16="http://schemas.microsoft.com/office/drawing/2014/main" val="1413603507"/>
                    </a:ext>
                  </a:extLst>
                </a:gridCol>
              </a:tblGrid>
              <a:tr h="228345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>
                          <a:latin typeface="+mn-ea"/>
                          <a:ea typeface="+mn-ea"/>
                        </a:rPr>
                        <a:t>번호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>
                          <a:latin typeface="+mn-ea"/>
                          <a:ea typeface="+mn-ea"/>
                        </a:rPr>
                        <a:t>내역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>
                          <a:latin typeface="+mn-ea"/>
                          <a:ea typeface="+mn-ea"/>
                        </a:rPr>
                        <a:t>페이지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4229406"/>
                  </a:ext>
                </a:extLst>
              </a:tr>
              <a:tr h="228345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정보 제공 동의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3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0820585"/>
                  </a:ext>
                </a:extLst>
              </a:tr>
              <a:tr h="22834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err="1">
                          <a:latin typeface="+mn-ea"/>
                          <a:ea typeface="+mn-ea"/>
                        </a:rPr>
                        <a:t>수정사</a:t>
                      </a: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 설정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8874644"/>
                  </a:ext>
                </a:extLst>
              </a:tr>
              <a:tr h="228345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 err="1"/>
                        <a:t>기본관리</a:t>
                      </a:r>
                      <a:r>
                        <a:rPr lang="ko-KR" altLang="en-US" sz="1200" dirty="0"/>
                        <a:t> </a:t>
                      </a:r>
                      <a:r>
                        <a:rPr lang="en-US" altLang="ko-KR" sz="1200" dirty="0"/>
                        <a:t>&gt; </a:t>
                      </a:r>
                      <a:r>
                        <a:rPr lang="ko-KR" altLang="en-US" sz="1200" dirty="0" err="1"/>
                        <a:t>수정사관리</a:t>
                      </a:r>
                      <a:r>
                        <a:rPr lang="ko-KR" altLang="en-US" sz="1200" dirty="0"/>
                        <a:t> </a:t>
                      </a:r>
                      <a:r>
                        <a:rPr lang="en-US" altLang="ko-KR" sz="1200" dirty="0"/>
                        <a:t>:</a:t>
                      </a:r>
                      <a:r>
                        <a:rPr lang="ko-KR" altLang="en-US" sz="1200" dirty="0"/>
                        <a:t> 회원정보 수정</a:t>
                      </a:r>
                      <a:endParaRPr lang="en-US" altLang="ko-KR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4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6594067"/>
                  </a:ext>
                </a:extLst>
              </a:tr>
              <a:tr h="228345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2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err="1"/>
                        <a:t>기본관리</a:t>
                      </a:r>
                      <a:r>
                        <a:rPr lang="ko-KR" altLang="en-US" sz="1200" dirty="0"/>
                        <a:t> </a:t>
                      </a:r>
                      <a:r>
                        <a:rPr lang="en-US" altLang="ko-KR" sz="1200" dirty="0"/>
                        <a:t>&gt; </a:t>
                      </a:r>
                      <a:r>
                        <a:rPr lang="ko-KR" altLang="en-US" sz="1200" dirty="0" err="1"/>
                        <a:t>수정사관리</a:t>
                      </a:r>
                      <a:r>
                        <a:rPr lang="ko-KR" altLang="en-US" sz="1200" dirty="0"/>
                        <a:t> </a:t>
                      </a:r>
                      <a:r>
                        <a:rPr lang="en-US" altLang="ko-KR" sz="1200" dirty="0"/>
                        <a:t>:</a:t>
                      </a:r>
                      <a:r>
                        <a:rPr lang="ko-KR" altLang="en-US" sz="1200" dirty="0"/>
                        <a:t> 회원 정보 수정 상세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5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5056253"/>
                  </a:ext>
                </a:extLst>
              </a:tr>
              <a:tr h="228345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3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 err="1"/>
                        <a:t>기본관리</a:t>
                      </a:r>
                      <a:r>
                        <a:rPr lang="ko-KR" altLang="en-US" sz="1200" dirty="0"/>
                        <a:t> </a:t>
                      </a:r>
                      <a:r>
                        <a:rPr lang="en-US" altLang="ko-KR" sz="1200" dirty="0"/>
                        <a:t>&gt; </a:t>
                      </a:r>
                      <a:r>
                        <a:rPr lang="ko-KR" altLang="en-US" sz="1200" dirty="0" err="1"/>
                        <a:t>수정사관리</a:t>
                      </a:r>
                      <a:r>
                        <a:rPr lang="ko-KR" altLang="en-US" sz="1200" dirty="0"/>
                        <a:t> </a:t>
                      </a:r>
                      <a:r>
                        <a:rPr lang="en-US" altLang="ko-KR" sz="1200" dirty="0"/>
                        <a:t>:</a:t>
                      </a:r>
                      <a:r>
                        <a:rPr lang="ko-KR" altLang="en-US" sz="1200" dirty="0"/>
                        <a:t> 문자 설정 입력</a:t>
                      </a:r>
                      <a:endParaRPr lang="en-US" altLang="ko-KR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6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9177514"/>
                  </a:ext>
                </a:extLst>
              </a:tr>
              <a:tr h="22834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2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관리 농가 설정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8310084"/>
                  </a:ext>
                </a:extLst>
              </a:tr>
              <a:tr h="228345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 err="1"/>
                        <a:t>기본관리</a:t>
                      </a:r>
                      <a:r>
                        <a:rPr lang="ko-KR" altLang="en-US" sz="1200" dirty="0"/>
                        <a:t> </a:t>
                      </a:r>
                      <a:r>
                        <a:rPr lang="en-US" altLang="ko-KR" sz="1200" dirty="0"/>
                        <a:t>&gt; </a:t>
                      </a:r>
                      <a:r>
                        <a:rPr lang="ko-KR" altLang="en-US" sz="1200" dirty="0" err="1"/>
                        <a:t>관리농장</a:t>
                      </a:r>
                      <a:r>
                        <a:rPr lang="ko-KR" altLang="en-US" sz="1200" dirty="0"/>
                        <a:t> </a:t>
                      </a:r>
                      <a:r>
                        <a:rPr lang="en-US" altLang="ko-KR" sz="1200" dirty="0"/>
                        <a:t>: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대표정보</a:t>
                      </a:r>
                      <a:r>
                        <a:rPr lang="ko-KR" altLang="en-US" sz="1200" dirty="0"/>
                        <a:t> 등록</a:t>
                      </a:r>
                      <a:endParaRPr lang="en-US" altLang="ko-KR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7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428261"/>
                  </a:ext>
                </a:extLst>
              </a:tr>
              <a:tr h="228345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2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 err="1"/>
                        <a:t>기본관리</a:t>
                      </a:r>
                      <a:r>
                        <a:rPr lang="ko-KR" altLang="en-US" sz="1200" dirty="0"/>
                        <a:t> </a:t>
                      </a:r>
                      <a:r>
                        <a:rPr lang="en-US" altLang="ko-KR" sz="1200" dirty="0"/>
                        <a:t>&gt; </a:t>
                      </a:r>
                      <a:r>
                        <a:rPr lang="ko-KR" altLang="en-US" sz="1200" dirty="0" err="1"/>
                        <a:t>관리농장</a:t>
                      </a:r>
                      <a:r>
                        <a:rPr lang="ko-KR" altLang="en-US" sz="1200" dirty="0"/>
                        <a:t> </a:t>
                      </a:r>
                      <a:r>
                        <a:rPr lang="en-US" altLang="ko-KR" sz="1200" dirty="0"/>
                        <a:t>: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대표정보</a:t>
                      </a:r>
                      <a:r>
                        <a:rPr lang="ko-KR" altLang="en-US" sz="1200" dirty="0"/>
                        <a:t> 입력</a:t>
                      </a:r>
                      <a:endParaRPr lang="en-US" altLang="ko-KR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8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5923458"/>
                  </a:ext>
                </a:extLst>
              </a:tr>
              <a:tr h="228345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3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err="1"/>
                        <a:t>기본관리</a:t>
                      </a:r>
                      <a:r>
                        <a:rPr lang="ko-KR" altLang="en-US" sz="1200" dirty="0"/>
                        <a:t> </a:t>
                      </a:r>
                      <a:r>
                        <a:rPr lang="en-US" altLang="ko-KR" sz="1200" dirty="0"/>
                        <a:t>&gt; </a:t>
                      </a:r>
                      <a:r>
                        <a:rPr lang="ko-KR" altLang="en-US" sz="1200" dirty="0" err="1"/>
                        <a:t>관리농장</a:t>
                      </a:r>
                      <a:r>
                        <a:rPr lang="ko-KR" altLang="en-US" sz="1200" dirty="0"/>
                        <a:t> </a:t>
                      </a:r>
                      <a:r>
                        <a:rPr lang="en-US" altLang="ko-KR" sz="1200" dirty="0"/>
                        <a:t>: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문자설정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9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0093190"/>
                  </a:ext>
                </a:extLst>
              </a:tr>
              <a:tr h="228345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4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err="1"/>
                        <a:t>기본관리</a:t>
                      </a:r>
                      <a:r>
                        <a:rPr lang="ko-KR" altLang="en-US" sz="1200" dirty="0"/>
                        <a:t> </a:t>
                      </a:r>
                      <a:r>
                        <a:rPr lang="en-US" altLang="ko-KR" sz="1200" dirty="0"/>
                        <a:t>&gt; </a:t>
                      </a:r>
                      <a:r>
                        <a:rPr lang="ko-KR" altLang="en-US" sz="1200" dirty="0" err="1"/>
                        <a:t>관리농장</a:t>
                      </a:r>
                      <a:r>
                        <a:rPr lang="ko-KR" altLang="en-US" sz="1200" dirty="0"/>
                        <a:t> </a:t>
                      </a:r>
                      <a:r>
                        <a:rPr lang="en-US" altLang="ko-KR" sz="1200" dirty="0"/>
                        <a:t>:</a:t>
                      </a:r>
                      <a:r>
                        <a:rPr lang="ko-KR" altLang="en-US" sz="1200" dirty="0"/>
                        <a:t> 문자 설정 입력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10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6273931"/>
                  </a:ext>
                </a:extLst>
              </a:tr>
              <a:tr h="22834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4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개체 조회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3241910"/>
                  </a:ext>
                </a:extLst>
              </a:tr>
              <a:tr h="228345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페이지 상단 </a:t>
                      </a:r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&gt;</a:t>
                      </a: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200" dirty="0" err="1">
                          <a:latin typeface="+mn-ea"/>
                          <a:ea typeface="+mn-ea"/>
                        </a:rPr>
                        <a:t>개체번호</a:t>
                      </a: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(12</a:t>
                      </a: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 자리</a:t>
                      </a:r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)</a:t>
                      </a: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 조회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11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6123654"/>
                  </a:ext>
                </a:extLst>
              </a:tr>
              <a:tr h="228345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2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err="1">
                          <a:latin typeface="+mn-ea"/>
                          <a:ea typeface="+mn-ea"/>
                        </a:rPr>
                        <a:t>기본관리</a:t>
                      </a: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&gt;</a:t>
                      </a: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200" dirty="0" err="1">
                          <a:latin typeface="+mn-ea"/>
                          <a:ea typeface="+mn-ea"/>
                        </a:rPr>
                        <a:t>개체조회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12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1051584"/>
                  </a:ext>
                </a:extLst>
              </a:tr>
              <a:tr h="22834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3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교배 기록 등록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9193456"/>
                  </a:ext>
                </a:extLst>
              </a:tr>
              <a:tr h="228345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/>
                        <a:t>인공수정기록</a:t>
                      </a: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 err="1"/>
                        <a:t>개체입력</a:t>
                      </a:r>
                      <a:r>
                        <a:rPr lang="en-US" altLang="ko-KR" sz="1200" dirty="0"/>
                        <a:t>)</a:t>
                      </a:r>
                      <a:r>
                        <a:rPr lang="ko-KR" altLang="en-US" sz="1200" dirty="0"/>
                        <a:t> </a:t>
                      </a:r>
                      <a:r>
                        <a:rPr lang="en-US" altLang="ko-KR" sz="1200" dirty="0"/>
                        <a:t>&gt; </a:t>
                      </a:r>
                      <a:r>
                        <a:rPr lang="ko-KR" altLang="en-US" sz="1200" dirty="0"/>
                        <a:t>인공수정기록 </a:t>
                      </a:r>
                      <a:r>
                        <a:rPr lang="en-US" altLang="ko-KR" sz="1200" dirty="0"/>
                        <a:t>:</a:t>
                      </a:r>
                      <a:r>
                        <a:rPr lang="ko-KR" altLang="en-US" sz="1200" dirty="0"/>
                        <a:t> 기록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13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8810557"/>
                  </a:ext>
                </a:extLst>
              </a:tr>
              <a:tr h="228345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2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/>
                        <a:t>인공수정기록</a:t>
                      </a: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 err="1"/>
                        <a:t>농가선택</a:t>
                      </a:r>
                      <a:r>
                        <a:rPr lang="en-US" altLang="ko-KR" sz="1200" dirty="0"/>
                        <a:t>)</a:t>
                      </a:r>
                      <a:r>
                        <a:rPr lang="ko-KR" altLang="en-US" sz="1200" dirty="0"/>
                        <a:t> </a:t>
                      </a:r>
                      <a:r>
                        <a:rPr lang="en-US" altLang="ko-KR" sz="1200" dirty="0"/>
                        <a:t>&gt; </a:t>
                      </a:r>
                      <a:r>
                        <a:rPr lang="ko-KR" altLang="en-US" sz="1200" dirty="0"/>
                        <a:t>인공수정기록 </a:t>
                      </a:r>
                      <a:r>
                        <a:rPr lang="en-US" altLang="ko-KR" sz="1200" dirty="0"/>
                        <a:t>:</a:t>
                      </a:r>
                      <a:r>
                        <a:rPr lang="ko-KR" altLang="en-US" sz="1200" dirty="0"/>
                        <a:t> 기록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14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5584586"/>
                  </a:ext>
                </a:extLst>
              </a:tr>
              <a:tr h="22834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4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문자 관리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8745880"/>
                  </a:ext>
                </a:extLst>
              </a:tr>
              <a:tr h="228345">
                <a:tc>
                  <a:txBody>
                    <a:bodyPr/>
                    <a:lstStyle/>
                    <a:p>
                      <a:pPr algn="ctr" latinLnBrk="1"/>
                      <a:endParaRPr lang="ko-KR" altLang="en-US" sz="120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/>
                        <a:t>문자 관리</a:t>
                      </a:r>
                      <a:r>
                        <a:rPr lang="en-US" altLang="ko-KR" sz="1200" dirty="0"/>
                        <a:t>&gt; </a:t>
                      </a:r>
                      <a:r>
                        <a:rPr lang="ko-KR" altLang="en-US" sz="1200" dirty="0"/>
                        <a:t>문자 발송 내역 </a:t>
                      </a:r>
                      <a:r>
                        <a:rPr lang="en-US" altLang="ko-KR" sz="1200" dirty="0"/>
                        <a:t>: </a:t>
                      </a:r>
                      <a:r>
                        <a:rPr lang="ko-KR" altLang="en-US" sz="1200" dirty="0"/>
                        <a:t>상세보기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15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7367756"/>
                  </a:ext>
                </a:extLst>
              </a:tr>
              <a:tr h="228345">
                <a:tc>
                  <a:txBody>
                    <a:bodyPr/>
                    <a:lstStyle/>
                    <a:p>
                      <a:pPr algn="ctr" latinLnBrk="1"/>
                      <a:endParaRPr lang="ko-KR" altLang="en-US" sz="120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2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/>
                        <a:t>문자 관리</a:t>
                      </a:r>
                      <a:r>
                        <a:rPr lang="en-US" altLang="ko-KR" sz="1200" dirty="0"/>
                        <a:t>&gt; </a:t>
                      </a:r>
                      <a:r>
                        <a:rPr lang="ko-KR" altLang="en-US" sz="1200" dirty="0"/>
                        <a:t>인공수정 문자 발송</a:t>
                      </a:r>
                      <a:r>
                        <a:rPr lang="en-US" altLang="ko-KR" sz="1200" dirty="0"/>
                        <a:t>:</a:t>
                      </a:r>
                      <a:r>
                        <a:rPr lang="ko-KR" altLang="en-US" sz="1200" dirty="0"/>
                        <a:t> 재 발송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16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9797980"/>
                  </a:ext>
                </a:extLst>
              </a:tr>
              <a:tr h="22834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5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err="1">
                          <a:latin typeface="+mn-ea"/>
                          <a:ea typeface="+mn-ea"/>
                        </a:rPr>
                        <a:t>계획교배</a:t>
                      </a: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 관리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0197556"/>
                  </a:ext>
                </a:extLst>
              </a:tr>
              <a:tr h="228345">
                <a:tc>
                  <a:txBody>
                    <a:bodyPr/>
                    <a:lstStyle/>
                    <a:p>
                      <a:pPr algn="ctr" latinLnBrk="1"/>
                      <a:endParaRPr lang="ko-KR" altLang="en-US" sz="120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err="1">
                          <a:latin typeface="+mn-ea"/>
                          <a:ea typeface="+mn-ea"/>
                        </a:rPr>
                        <a:t>계획교배</a:t>
                      </a: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&gt;</a:t>
                      </a: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200" dirty="0" err="1">
                          <a:latin typeface="+mn-ea"/>
                          <a:ea typeface="+mn-ea"/>
                        </a:rPr>
                        <a:t>생산형질</a:t>
                      </a: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200" dirty="0" err="1">
                          <a:latin typeface="+mn-ea"/>
                          <a:ea typeface="+mn-ea"/>
                        </a:rPr>
                        <a:t>계획교배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17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8371055"/>
                  </a:ext>
                </a:extLst>
              </a:tr>
              <a:tr h="228345">
                <a:tc>
                  <a:txBody>
                    <a:bodyPr/>
                    <a:lstStyle/>
                    <a:p>
                      <a:pPr algn="ctr" latinLnBrk="1"/>
                      <a:endParaRPr lang="ko-KR" altLang="en-US" sz="120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2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err="1">
                          <a:latin typeface="+mn-ea"/>
                          <a:ea typeface="+mn-ea"/>
                        </a:rPr>
                        <a:t>계획교배</a:t>
                      </a: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&gt;</a:t>
                      </a: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200" dirty="0" err="1">
                          <a:latin typeface="+mn-ea"/>
                          <a:ea typeface="+mn-ea"/>
                        </a:rPr>
                        <a:t>계획교배</a:t>
                      </a: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200" dirty="0" err="1">
                          <a:latin typeface="+mn-ea"/>
                          <a:ea typeface="+mn-ea"/>
                        </a:rPr>
                        <a:t>즐겨찾기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18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7047384"/>
                  </a:ext>
                </a:extLst>
              </a:tr>
              <a:tr h="228345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84447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8125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>
            <a:extLst>
              <a:ext uri="{FF2B5EF4-FFF2-40B4-BE49-F238E27FC236}">
                <a16:creationId xmlns:a16="http://schemas.microsoft.com/office/drawing/2014/main" id="{08A68D9B-A032-4644-8D2B-DBD5537C6C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9797" y="706003"/>
            <a:ext cx="4267200" cy="52197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6DEE64D-F4C1-47CE-8D86-51C7D58F8BD1}"/>
              </a:ext>
            </a:extLst>
          </p:cNvPr>
          <p:cNvSpPr txBox="1"/>
          <p:nvPr/>
        </p:nvSpPr>
        <p:spPr>
          <a:xfrm>
            <a:off x="0" y="-21638"/>
            <a:ext cx="6471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sz="1600" dirty="0"/>
              <a:t>로그인 </a:t>
            </a:r>
            <a:r>
              <a:rPr lang="en-US" altLang="ko-KR" sz="1600" dirty="0"/>
              <a:t>&gt; </a:t>
            </a:r>
            <a:r>
              <a:rPr lang="ko-KR" altLang="en-US" sz="1600" dirty="0"/>
              <a:t>정보제공동의 </a:t>
            </a:r>
            <a:r>
              <a:rPr lang="en-US" altLang="ko-KR" sz="1600" dirty="0"/>
              <a:t>:</a:t>
            </a:r>
            <a:r>
              <a:rPr lang="ko-KR" altLang="en-US" sz="1600" dirty="0"/>
              <a:t>동의 합니다</a:t>
            </a:r>
            <a:r>
              <a:rPr lang="en-US" altLang="ko-KR" sz="1600" dirty="0"/>
              <a:t>.</a:t>
            </a:r>
            <a:r>
              <a:rPr lang="ko-KR" altLang="en-US" sz="1600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78F2B05-D1BA-4703-A1F5-A50075278B85}"/>
              </a:ext>
            </a:extLst>
          </p:cNvPr>
          <p:cNvSpPr txBox="1"/>
          <p:nvPr/>
        </p:nvSpPr>
        <p:spPr>
          <a:xfrm>
            <a:off x="1881554" y="6532881"/>
            <a:ext cx="8400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ko-KR" altLang="en-US" sz="1400" dirty="0"/>
              <a:t>동의 합니다 선택</a:t>
            </a: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E6B4543A-0493-D940-AF95-07716562244E}"/>
              </a:ext>
            </a:extLst>
          </p:cNvPr>
          <p:cNvSpPr/>
          <p:nvPr/>
        </p:nvSpPr>
        <p:spPr>
          <a:xfrm>
            <a:off x="7567986" y="4572001"/>
            <a:ext cx="1007396" cy="33855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649ADFB1-0D10-B347-82FF-5FCF37C060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6588" y="706003"/>
            <a:ext cx="4146307" cy="4721839"/>
          </a:xfrm>
          <a:prstGeom prst="rect">
            <a:avLst/>
          </a:prstGeom>
        </p:spPr>
      </p:pic>
      <p:cxnSp>
        <p:nvCxnSpPr>
          <p:cNvPr id="11" name="꺾인 연결선[E] 10">
            <a:extLst>
              <a:ext uri="{FF2B5EF4-FFF2-40B4-BE49-F238E27FC236}">
                <a16:creationId xmlns:a16="http://schemas.microsoft.com/office/drawing/2014/main" id="{FB421A0C-9FCE-6344-AD46-47288EFD49D0}"/>
              </a:ext>
            </a:extLst>
          </p:cNvPr>
          <p:cNvCxnSpPr>
            <a:cxnSpLocks/>
            <a:endCxn id="2" idx="1"/>
          </p:cNvCxnSpPr>
          <p:nvPr/>
        </p:nvCxnSpPr>
        <p:spPr>
          <a:xfrm>
            <a:off x="3503919" y="3429000"/>
            <a:ext cx="4064067" cy="1312278"/>
          </a:xfrm>
          <a:prstGeom prst="bentConnector3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76BA3CE3-65A9-9440-B1F1-2ED6F30F7B54}"/>
              </a:ext>
            </a:extLst>
          </p:cNvPr>
          <p:cNvSpPr/>
          <p:nvPr/>
        </p:nvSpPr>
        <p:spPr>
          <a:xfrm>
            <a:off x="2496523" y="3259723"/>
            <a:ext cx="1007396" cy="33855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</p:spTree>
    <p:extLst>
      <p:ext uri="{BB962C8B-B14F-4D97-AF65-F5344CB8AC3E}">
        <p14:creationId xmlns:p14="http://schemas.microsoft.com/office/powerpoint/2010/main" val="1388181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96DEE64D-F4C1-47CE-8D86-51C7D58F8BD1}"/>
              </a:ext>
            </a:extLst>
          </p:cNvPr>
          <p:cNvSpPr txBox="1"/>
          <p:nvPr/>
        </p:nvSpPr>
        <p:spPr>
          <a:xfrm>
            <a:off x="0" y="-21638"/>
            <a:ext cx="6471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sz="1600" dirty="0"/>
              <a:t>메인 </a:t>
            </a:r>
            <a:r>
              <a:rPr lang="en-US" altLang="ko-KR" sz="1600" dirty="0"/>
              <a:t>&gt; </a:t>
            </a:r>
            <a:r>
              <a:rPr lang="ko-KR" altLang="en-US" sz="1600" dirty="0" err="1"/>
              <a:t>기본관리</a:t>
            </a:r>
            <a:r>
              <a:rPr lang="ko-KR" altLang="en-US" sz="1600" dirty="0"/>
              <a:t> </a:t>
            </a:r>
            <a:r>
              <a:rPr lang="en-US" altLang="ko-KR" sz="1600" dirty="0"/>
              <a:t>&gt; </a:t>
            </a:r>
            <a:r>
              <a:rPr lang="ko-KR" altLang="en-US" sz="1600" dirty="0" err="1"/>
              <a:t>수정사관리</a:t>
            </a:r>
            <a:r>
              <a:rPr lang="ko-KR" altLang="en-US" sz="1600" dirty="0"/>
              <a:t> </a:t>
            </a:r>
            <a:r>
              <a:rPr lang="en-US" altLang="ko-KR" sz="1600" dirty="0"/>
              <a:t>:</a:t>
            </a:r>
            <a:r>
              <a:rPr lang="ko-KR" altLang="en-US" sz="1600" dirty="0"/>
              <a:t> 회원정보 수정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78F2B05-D1BA-4703-A1F5-A50075278B85}"/>
              </a:ext>
            </a:extLst>
          </p:cNvPr>
          <p:cNvSpPr txBox="1"/>
          <p:nvPr/>
        </p:nvSpPr>
        <p:spPr>
          <a:xfrm>
            <a:off x="1881554" y="6532881"/>
            <a:ext cx="8400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ko-KR" altLang="en-US" sz="1400" dirty="0"/>
              <a:t>회원정보 수정 선택</a:t>
            </a: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93535086-2825-CF4E-B7AA-2F1E846C44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98" y="312695"/>
            <a:ext cx="11972004" cy="4580318"/>
          </a:xfrm>
          <a:prstGeom prst="rect">
            <a:avLst/>
          </a:prstGeom>
        </p:spPr>
      </p:pic>
      <p:sp>
        <p:nvSpPr>
          <p:cNvPr id="13" name="직사각형 12">
            <a:extLst>
              <a:ext uri="{FF2B5EF4-FFF2-40B4-BE49-F238E27FC236}">
                <a16:creationId xmlns:a16="http://schemas.microsoft.com/office/drawing/2014/main" id="{79FF666D-A320-454E-B23E-054F9E33271E}"/>
              </a:ext>
            </a:extLst>
          </p:cNvPr>
          <p:cNvSpPr/>
          <p:nvPr/>
        </p:nvSpPr>
        <p:spPr>
          <a:xfrm>
            <a:off x="10335708" y="1990166"/>
            <a:ext cx="1007396" cy="33855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</p:spTree>
    <p:extLst>
      <p:ext uri="{BB962C8B-B14F-4D97-AF65-F5344CB8AC3E}">
        <p14:creationId xmlns:p14="http://schemas.microsoft.com/office/powerpoint/2010/main" val="962222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9E60AECC-07BB-421E-BEED-9652732958C6}"/>
              </a:ext>
            </a:extLst>
          </p:cNvPr>
          <p:cNvSpPr txBox="1"/>
          <p:nvPr/>
        </p:nvSpPr>
        <p:spPr>
          <a:xfrm>
            <a:off x="0" y="-21638"/>
            <a:ext cx="6471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sz="1600" dirty="0"/>
              <a:t>메인 </a:t>
            </a:r>
            <a:r>
              <a:rPr lang="en-US" altLang="ko-KR" sz="1600" dirty="0"/>
              <a:t>&gt; </a:t>
            </a:r>
            <a:r>
              <a:rPr lang="ko-KR" altLang="en-US" sz="1600" dirty="0" err="1"/>
              <a:t>기본관리</a:t>
            </a:r>
            <a:r>
              <a:rPr lang="ko-KR" altLang="en-US" sz="1600" dirty="0"/>
              <a:t> </a:t>
            </a:r>
            <a:r>
              <a:rPr lang="en-US" altLang="ko-KR" sz="1600" dirty="0"/>
              <a:t>&gt; </a:t>
            </a:r>
            <a:r>
              <a:rPr lang="ko-KR" altLang="en-US" sz="1600" dirty="0" err="1"/>
              <a:t>수정사관리</a:t>
            </a:r>
            <a:r>
              <a:rPr lang="ko-KR" altLang="en-US" sz="1600" dirty="0"/>
              <a:t> </a:t>
            </a:r>
            <a:r>
              <a:rPr lang="en-US" altLang="ko-KR" sz="1600" dirty="0"/>
              <a:t>:</a:t>
            </a:r>
            <a:r>
              <a:rPr lang="ko-KR" altLang="en-US" sz="1600" dirty="0"/>
              <a:t> 회원 정보 수정 상세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B3D4787B-5431-3342-9EAA-EF5448575B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228" y="567765"/>
            <a:ext cx="5486265" cy="5714266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E2F9100F-A78D-0347-BE40-76DE12E4BF52}"/>
              </a:ext>
            </a:extLst>
          </p:cNvPr>
          <p:cNvSpPr/>
          <p:nvPr/>
        </p:nvSpPr>
        <p:spPr>
          <a:xfrm>
            <a:off x="1528336" y="1689207"/>
            <a:ext cx="2098528" cy="276625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BDAF3E61-401B-CE46-BA13-21B8D40C8F43}"/>
              </a:ext>
            </a:extLst>
          </p:cNvPr>
          <p:cNvSpPr/>
          <p:nvPr/>
        </p:nvSpPr>
        <p:spPr>
          <a:xfrm>
            <a:off x="486756" y="2193630"/>
            <a:ext cx="4945856" cy="1894276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4E38EC7B-A0BA-6647-8143-9D17CA7B199F}"/>
              </a:ext>
            </a:extLst>
          </p:cNvPr>
          <p:cNvSpPr/>
          <p:nvPr/>
        </p:nvSpPr>
        <p:spPr>
          <a:xfrm>
            <a:off x="486756" y="4338756"/>
            <a:ext cx="4945856" cy="1777735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2E94ED-FB68-2547-9C8D-8A5E0D2B9FC2}"/>
              </a:ext>
            </a:extLst>
          </p:cNvPr>
          <p:cNvSpPr txBox="1"/>
          <p:nvPr/>
        </p:nvSpPr>
        <p:spPr>
          <a:xfrm>
            <a:off x="6096000" y="689982"/>
            <a:ext cx="4945856" cy="4574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400" dirty="0"/>
              <a:t>계정 세부 설정 메뉴</a:t>
            </a:r>
            <a:endParaRPr lang="en-US" altLang="ko-KR" sz="1400" dirty="0"/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400" dirty="0"/>
              <a:t>문자 설정</a:t>
            </a:r>
            <a:r>
              <a:rPr lang="en-US" altLang="ko-KR" sz="1400" dirty="0"/>
              <a:t>		[p.06]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400" dirty="0"/>
              <a:t>비밀번호 찾기 설정</a:t>
            </a:r>
            <a:r>
              <a:rPr lang="en-US" altLang="ko-KR" sz="1400" dirty="0"/>
              <a:t>	[p.07]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400" dirty="0"/>
              <a:t>비밀번호 재설정</a:t>
            </a:r>
            <a:r>
              <a:rPr lang="en-US" altLang="ko-KR" sz="1400" dirty="0"/>
              <a:t>	[p.08]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ko-KR" sz="1400" dirty="0"/>
          </a:p>
          <a:p>
            <a:pPr>
              <a:lnSpc>
                <a:spcPct val="150000"/>
              </a:lnSpc>
            </a:pPr>
            <a:endParaRPr lang="en-US" altLang="ko-KR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ko-KR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400" dirty="0"/>
              <a:t>계정 개인정보 수정 영역</a:t>
            </a:r>
            <a:endParaRPr lang="en-US" altLang="ko-KR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ko-KR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ko-KR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ko-KR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ko-KR" sz="1400" dirty="0"/>
          </a:p>
          <a:p>
            <a:pPr>
              <a:lnSpc>
                <a:spcPct val="150000"/>
              </a:lnSpc>
            </a:pPr>
            <a:endParaRPr lang="en-US" altLang="ko-KR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400" dirty="0"/>
              <a:t>관할지역 정보 수정 영역</a:t>
            </a:r>
            <a:endParaRPr lang="en-US" altLang="ko-KR" sz="1400" dirty="0"/>
          </a:p>
        </p:txBody>
      </p:sp>
      <p:cxnSp>
        <p:nvCxnSpPr>
          <p:cNvPr id="11" name="꺾인 연결선[E] 10">
            <a:extLst>
              <a:ext uri="{FF2B5EF4-FFF2-40B4-BE49-F238E27FC236}">
                <a16:creationId xmlns:a16="http://schemas.microsoft.com/office/drawing/2014/main" id="{221F6166-30D9-234B-850E-1F4D31541A42}"/>
              </a:ext>
            </a:extLst>
          </p:cNvPr>
          <p:cNvCxnSpPr>
            <a:cxnSpLocks/>
            <a:stCxn id="6" idx="3"/>
          </p:cNvCxnSpPr>
          <p:nvPr/>
        </p:nvCxnSpPr>
        <p:spPr>
          <a:xfrm flipV="1">
            <a:off x="3626864" y="906716"/>
            <a:ext cx="2469136" cy="920804"/>
          </a:xfrm>
          <a:prstGeom prst="bentConnector3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꺾인 연결선[E] 14">
            <a:extLst>
              <a:ext uri="{FF2B5EF4-FFF2-40B4-BE49-F238E27FC236}">
                <a16:creationId xmlns:a16="http://schemas.microsoft.com/office/drawing/2014/main" id="{E4125CDA-FDBA-AE43-BFCD-6CF5C55D18FB}"/>
              </a:ext>
            </a:extLst>
          </p:cNvPr>
          <p:cNvCxnSpPr>
            <a:cxnSpLocks/>
          </p:cNvCxnSpPr>
          <p:nvPr/>
        </p:nvCxnSpPr>
        <p:spPr>
          <a:xfrm>
            <a:off x="5454601" y="2773936"/>
            <a:ext cx="731051" cy="370837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꺾인 연결선[E] 16">
            <a:extLst>
              <a:ext uri="{FF2B5EF4-FFF2-40B4-BE49-F238E27FC236}">
                <a16:creationId xmlns:a16="http://schemas.microsoft.com/office/drawing/2014/main" id="{EC143E7C-4120-0F47-9688-4C7BD3C21232}"/>
              </a:ext>
            </a:extLst>
          </p:cNvPr>
          <p:cNvCxnSpPr>
            <a:cxnSpLocks/>
          </p:cNvCxnSpPr>
          <p:nvPr/>
        </p:nvCxnSpPr>
        <p:spPr>
          <a:xfrm flipV="1">
            <a:off x="5454601" y="5071463"/>
            <a:ext cx="731049" cy="430305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26792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80FD253-9F97-424B-B634-77AF63AF5E61}"/>
              </a:ext>
            </a:extLst>
          </p:cNvPr>
          <p:cNvSpPr txBox="1"/>
          <p:nvPr/>
        </p:nvSpPr>
        <p:spPr>
          <a:xfrm>
            <a:off x="2048608" y="6532881"/>
            <a:ext cx="94517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ko-KR" altLang="en-US" sz="1400" dirty="0" err="1"/>
              <a:t>수정사</a:t>
            </a:r>
            <a:r>
              <a:rPr lang="ko-KR" altLang="en-US" sz="1400" dirty="0"/>
              <a:t> 문자 설정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C6D5B12-273C-437F-B881-1FA97F13867E}"/>
              </a:ext>
            </a:extLst>
          </p:cNvPr>
          <p:cNvSpPr txBox="1"/>
          <p:nvPr/>
        </p:nvSpPr>
        <p:spPr>
          <a:xfrm>
            <a:off x="0" y="-21638"/>
            <a:ext cx="6471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sz="1600" dirty="0"/>
              <a:t>메인 </a:t>
            </a:r>
            <a:r>
              <a:rPr lang="en-US" altLang="ko-KR" sz="1600" dirty="0"/>
              <a:t>&gt; </a:t>
            </a:r>
            <a:r>
              <a:rPr lang="ko-KR" altLang="en-US" sz="1600" dirty="0" err="1"/>
              <a:t>기본관리</a:t>
            </a:r>
            <a:r>
              <a:rPr lang="ko-KR" altLang="en-US" sz="1600" dirty="0"/>
              <a:t> </a:t>
            </a:r>
            <a:r>
              <a:rPr lang="en-US" altLang="ko-KR" sz="1600" dirty="0"/>
              <a:t>&gt; </a:t>
            </a:r>
            <a:r>
              <a:rPr lang="ko-KR" altLang="en-US" sz="1600" dirty="0" err="1"/>
              <a:t>수정사관리</a:t>
            </a:r>
            <a:r>
              <a:rPr lang="ko-KR" altLang="en-US" sz="1600" dirty="0"/>
              <a:t> </a:t>
            </a:r>
            <a:r>
              <a:rPr lang="en-US" altLang="ko-KR" sz="1600" dirty="0"/>
              <a:t>:</a:t>
            </a:r>
            <a:r>
              <a:rPr lang="ko-KR" altLang="en-US" sz="1600" dirty="0"/>
              <a:t> 문자 설정 입력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8EB82435-3BD7-BE4F-B0CA-388A1F9EB3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209" y="485290"/>
            <a:ext cx="4640904" cy="4910724"/>
          </a:xfrm>
          <a:prstGeom prst="rect">
            <a:avLst/>
          </a:prstGeom>
        </p:spPr>
      </p:pic>
      <p:sp>
        <p:nvSpPr>
          <p:cNvPr id="9" name="직사각형 8">
            <a:extLst>
              <a:ext uri="{FF2B5EF4-FFF2-40B4-BE49-F238E27FC236}">
                <a16:creationId xmlns:a16="http://schemas.microsoft.com/office/drawing/2014/main" id="{7E44DE1D-9C5D-D743-976B-2DC2E90C60E3}"/>
              </a:ext>
            </a:extLst>
          </p:cNvPr>
          <p:cNvSpPr/>
          <p:nvPr/>
        </p:nvSpPr>
        <p:spPr>
          <a:xfrm>
            <a:off x="1851065" y="2269390"/>
            <a:ext cx="1184128" cy="489178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2DBB7B7-6284-3347-A5FC-5F2A5E572BF8}"/>
              </a:ext>
            </a:extLst>
          </p:cNvPr>
          <p:cNvSpPr txBox="1"/>
          <p:nvPr/>
        </p:nvSpPr>
        <p:spPr>
          <a:xfrm>
            <a:off x="6096000" y="689982"/>
            <a:ext cx="4945856" cy="4574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400" dirty="0">
                <a:latin typeface="+mj-ea"/>
              </a:rPr>
              <a:t>해당 예약 문자 발송 시간 </a:t>
            </a:r>
            <a:r>
              <a:rPr lang="en-US" altLang="ko-KR" sz="1400" dirty="0">
                <a:latin typeface="+mj-ea"/>
              </a:rPr>
              <a:t>06</a:t>
            </a:r>
            <a:r>
              <a:rPr lang="ko-KR" altLang="en-US" sz="1400" dirty="0">
                <a:latin typeface="+mj-ea"/>
              </a:rPr>
              <a:t>시</a:t>
            </a:r>
            <a:r>
              <a:rPr lang="en-US" altLang="ko-KR" sz="1400" dirty="0">
                <a:latin typeface="+mj-ea"/>
              </a:rPr>
              <a:t>~20</a:t>
            </a:r>
            <a:r>
              <a:rPr lang="ko-KR" altLang="en-US" sz="1400" dirty="0">
                <a:latin typeface="+mj-ea"/>
              </a:rPr>
              <a:t>시 까지 설정 가능</a:t>
            </a:r>
            <a:endParaRPr lang="en-US" altLang="ko-KR" sz="1400" dirty="0">
              <a:latin typeface="+mj-ea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400" dirty="0">
                <a:latin typeface="+mj-ea"/>
              </a:rPr>
              <a:t>기본 </a:t>
            </a:r>
            <a:r>
              <a:rPr lang="en-US" altLang="ko-KR" sz="1400" dirty="0">
                <a:latin typeface="+mj-ea"/>
              </a:rPr>
              <a:t>6</a:t>
            </a:r>
            <a:r>
              <a:rPr lang="ko-KR" altLang="en-US" sz="1400" dirty="0">
                <a:latin typeface="+mj-ea"/>
              </a:rPr>
              <a:t>시로 설정되어 있습니다</a:t>
            </a:r>
            <a:r>
              <a:rPr lang="en-US" altLang="ko-KR" sz="1400" dirty="0">
                <a:latin typeface="+mj-ea"/>
              </a:rPr>
              <a:t>.</a:t>
            </a:r>
            <a:endParaRPr lang="en-US" altLang="ko-KR" sz="1400" dirty="0"/>
          </a:p>
          <a:p>
            <a:pPr>
              <a:lnSpc>
                <a:spcPct val="150000"/>
              </a:lnSpc>
            </a:pPr>
            <a:endParaRPr lang="en-US" altLang="ko-KR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ko-KR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400" dirty="0"/>
              <a:t>문자 발송 시점</a:t>
            </a:r>
            <a:endParaRPr lang="en-US" altLang="ko-KR" sz="1400" dirty="0"/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400" dirty="0"/>
              <a:t>분만 후 교배일 예약 문자</a:t>
            </a:r>
            <a:endParaRPr lang="en-US" altLang="ko-KR" sz="1400" dirty="0"/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400" dirty="0"/>
              <a:t>발정 재귀일 예약 문자</a:t>
            </a:r>
            <a:endParaRPr lang="en-US" altLang="ko-KR" sz="1400" dirty="0"/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400" dirty="0"/>
              <a:t>분만 예정일 예약 문자</a:t>
            </a:r>
            <a:endParaRPr lang="en-US" altLang="ko-KR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ko-KR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ko-KR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ko-KR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ko-KR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ko-KR" sz="1400" dirty="0"/>
          </a:p>
          <a:p>
            <a:pPr>
              <a:lnSpc>
                <a:spcPct val="150000"/>
              </a:lnSpc>
            </a:pPr>
            <a:endParaRPr lang="en-US" altLang="ko-KR" sz="1400" dirty="0"/>
          </a:p>
        </p:txBody>
      </p:sp>
      <p:cxnSp>
        <p:nvCxnSpPr>
          <p:cNvPr id="11" name="꺾인 연결선[E] 10">
            <a:extLst>
              <a:ext uri="{FF2B5EF4-FFF2-40B4-BE49-F238E27FC236}">
                <a16:creationId xmlns:a16="http://schemas.microsoft.com/office/drawing/2014/main" id="{23B3A46E-C048-D844-91A9-3E178C5D8547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3035193" y="860613"/>
            <a:ext cx="3060807" cy="1653366"/>
          </a:xfrm>
          <a:prstGeom prst="bentConnector3">
            <a:avLst>
              <a:gd name="adj1" fmla="val 38452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64931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E752E3B6-77C7-4245-AE6C-939EC77691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108" y="836234"/>
            <a:ext cx="5100995" cy="295067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C6D5B12-273C-437F-B881-1FA97F13867E}"/>
              </a:ext>
            </a:extLst>
          </p:cNvPr>
          <p:cNvSpPr txBox="1"/>
          <p:nvPr/>
        </p:nvSpPr>
        <p:spPr>
          <a:xfrm>
            <a:off x="0" y="-21638"/>
            <a:ext cx="6471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sz="1600" dirty="0"/>
              <a:t>메인 </a:t>
            </a:r>
            <a:r>
              <a:rPr lang="en-US" altLang="ko-KR" sz="1600" dirty="0"/>
              <a:t>&gt; </a:t>
            </a:r>
            <a:r>
              <a:rPr lang="ko-KR" altLang="en-US" sz="1600" dirty="0" err="1"/>
              <a:t>기본관리</a:t>
            </a:r>
            <a:r>
              <a:rPr lang="ko-KR" altLang="en-US" sz="1600" dirty="0"/>
              <a:t> </a:t>
            </a:r>
            <a:r>
              <a:rPr lang="en-US" altLang="ko-KR" sz="1600" dirty="0"/>
              <a:t>&gt; </a:t>
            </a:r>
            <a:r>
              <a:rPr lang="ko-KR" altLang="en-US" sz="1600" dirty="0" err="1"/>
              <a:t>수정사관리</a:t>
            </a:r>
            <a:r>
              <a:rPr lang="ko-KR" altLang="en-US" sz="1600" dirty="0"/>
              <a:t> </a:t>
            </a:r>
            <a:r>
              <a:rPr lang="en-US" altLang="ko-KR" sz="1600" dirty="0"/>
              <a:t>:</a:t>
            </a:r>
            <a:r>
              <a:rPr lang="ko-KR" altLang="en-US" sz="1600" dirty="0"/>
              <a:t> 비밀번호 찾기 설정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CD1707-3391-0747-8AC6-DEF9DA780963}"/>
              </a:ext>
            </a:extLst>
          </p:cNvPr>
          <p:cNvSpPr txBox="1"/>
          <p:nvPr/>
        </p:nvSpPr>
        <p:spPr>
          <a:xfrm>
            <a:off x="6096000" y="708804"/>
            <a:ext cx="4945856" cy="2635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400" dirty="0"/>
              <a:t>비밀번호 찾기</a:t>
            </a:r>
            <a:r>
              <a:rPr lang="en-US" altLang="ko-KR" sz="1400" dirty="0"/>
              <a:t>,</a:t>
            </a:r>
            <a:r>
              <a:rPr lang="ko-KR" altLang="en-US" sz="1400" dirty="0"/>
              <a:t> 응답 질문 선택</a:t>
            </a:r>
            <a:endParaRPr lang="en-US" altLang="ko-KR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ko-KR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400" dirty="0"/>
              <a:t>비밀번호 찾기</a:t>
            </a:r>
            <a:r>
              <a:rPr lang="en-US" altLang="ko-KR" sz="1400" dirty="0"/>
              <a:t>,</a:t>
            </a:r>
            <a:r>
              <a:rPr lang="ko-KR" altLang="en-US" sz="1400" dirty="0"/>
              <a:t> 답변 내용 작성</a:t>
            </a:r>
            <a:endParaRPr lang="en-US" altLang="ko-KR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ko-KR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ko-KR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ko-KR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ko-KR" sz="1400" dirty="0"/>
          </a:p>
          <a:p>
            <a:pPr>
              <a:lnSpc>
                <a:spcPct val="150000"/>
              </a:lnSpc>
            </a:pPr>
            <a:endParaRPr lang="en-US" altLang="ko-KR" sz="1400" dirty="0"/>
          </a:p>
        </p:txBody>
      </p:sp>
    </p:spTree>
    <p:extLst>
      <p:ext uri="{BB962C8B-B14F-4D97-AF65-F5344CB8AC3E}">
        <p14:creationId xmlns:p14="http://schemas.microsoft.com/office/powerpoint/2010/main" val="10217797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C6D5B12-273C-437F-B881-1FA97F13867E}"/>
              </a:ext>
            </a:extLst>
          </p:cNvPr>
          <p:cNvSpPr txBox="1"/>
          <p:nvPr/>
        </p:nvSpPr>
        <p:spPr>
          <a:xfrm>
            <a:off x="0" y="-21638"/>
            <a:ext cx="6471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sz="1600" dirty="0"/>
              <a:t>메인 </a:t>
            </a:r>
            <a:r>
              <a:rPr lang="en-US" altLang="ko-KR" sz="1600" dirty="0"/>
              <a:t>&gt; </a:t>
            </a:r>
            <a:r>
              <a:rPr lang="ko-KR" altLang="en-US" sz="1600" dirty="0" err="1"/>
              <a:t>기본관리</a:t>
            </a:r>
            <a:r>
              <a:rPr lang="ko-KR" altLang="en-US" sz="1600" dirty="0"/>
              <a:t> </a:t>
            </a:r>
            <a:r>
              <a:rPr lang="en-US" altLang="ko-KR" sz="1600" dirty="0"/>
              <a:t>&gt; </a:t>
            </a:r>
            <a:r>
              <a:rPr lang="ko-KR" altLang="en-US" sz="1600" dirty="0" err="1"/>
              <a:t>수정사관리</a:t>
            </a:r>
            <a:r>
              <a:rPr lang="ko-KR" altLang="en-US" sz="1600" dirty="0"/>
              <a:t> </a:t>
            </a:r>
            <a:r>
              <a:rPr lang="en-US" altLang="ko-KR" sz="1600" dirty="0"/>
              <a:t>:</a:t>
            </a:r>
            <a:r>
              <a:rPr lang="ko-KR" altLang="en-US" sz="1600" dirty="0"/>
              <a:t> 비밀번호 재설정</a:t>
            </a: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D3818F77-BCE1-AF4D-96FF-97803ED7B8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570" y="689982"/>
            <a:ext cx="5412404" cy="269546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858F612-04F6-D24E-8EAA-CF09F3812D03}"/>
              </a:ext>
            </a:extLst>
          </p:cNvPr>
          <p:cNvSpPr txBox="1"/>
          <p:nvPr/>
        </p:nvSpPr>
        <p:spPr>
          <a:xfrm>
            <a:off x="6096000" y="689982"/>
            <a:ext cx="4945856" cy="2635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400" dirty="0"/>
              <a:t>계정 비밀번호 변경</a:t>
            </a:r>
            <a:endParaRPr lang="en-US" altLang="ko-KR" sz="1400" dirty="0"/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400" dirty="0"/>
              <a:t>신규로 사용할 비밀번호 입력</a:t>
            </a:r>
            <a:endParaRPr lang="en-US" altLang="ko-KR" sz="1400" dirty="0"/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400" dirty="0"/>
              <a:t>동일한 비밀번호 재입력하여 재확인</a:t>
            </a:r>
            <a:endParaRPr lang="en-US" altLang="ko-KR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ko-KR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ko-KR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ko-KR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ko-KR" sz="1400" dirty="0"/>
          </a:p>
          <a:p>
            <a:pPr>
              <a:lnSpc>
                <a:spcPct val="150000"/>
              </a:lnSpc>
            </a:pPr>
            <a:endParaRPr lang="en-US" altLang="ko-KR" sz="1400" dirty="0"/>
          </a:p>
        </p:txBody>
      </p:sp>
    </p:spTree>
    <p:extLst>
      <p:ext uri="{BB962C8B-B14F-4D97-AF65-F5344CB8AC3E}">
        <p14:creationId xmlns:p14="http://schemas.microsoft.com/office/powerpoint/2010/main" val="13003585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35E3C902-5AAC-4500-B23A-8348867F7478}"/>
              </a:ext>
            </a:extLst>
          </p:cNvPr>
          <p:cNvSpPr txBox="1"/>
          <p:nvPr/>
        </p:nvSpPr>
        <p:spPr>
          <a:xfrm>
            <a:off x="0" y="-21638"/>
            <a:ext cx="6471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sz="1600" dirty="0"/>
              <a:t>메인 </a:t>
            </a:r>
            <a:r>
              <a:rPr lang="en-US" altLang="ko-KR" sz="1600" dirty="0"/>
              <a:t>&gt; </a:t>
            </a:r>
            <a:r>
              <a:rPr lang="ko-KR" altLang="en-US" sz="1600" dirty="0" err="1"/>
              <a:t>기본관리</a:t>
            </a:r>
            <a:r>
              <a:rPr lang="ko-KR" altLang="en-US" sz="1600" dirty="0"/>
              <a:t> </a:t>
            </a:r>
            <a:r>
              <a:rPr lang="en-US" altLang="ko-KR" sz="1600" dirty="0"/>
              <a:t>&gt; </a:t>
            </a:r>
            <a:r>
              <a:rPr lang="ko-KR" altLang="en-US" sz="1600" dirty="0" err="1"/>
              <a:t>관리농장</a:t>
            </a:r>
            <a:r>
              <a:rPr lang="ko-KR" altLang="en-US" sz="1600" dirty="0"/>
              <a:t> </a:t>
            </a:r>
            <a:r>
              <a:rPr lang="en-US" altLang="ko-KR" sz="1600" dirty="0"/>
              <a:t>:</a:t>
            </a:r>
            <a:r>
              <a:rPr lang="ko-KR" altLang="en-US" sz="1600" dirty="0"/>
              <a:t> </a:t>
            </a:r>
            <a:r>
              <a:rPr lang="ko-KR" altLang="en-US" sz="1600" dirty="0" err="1"/>
              <a:t>대표정보</a:t>
            </a:r>
            <a:r>
              <a:rPr lang="ko-KR" altLang="en-US" sz="1600" dirty="0"/>
              <a:t> 등록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6A57B67F-381C-5240-93AE-F1089037BA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44247" y="406947"/>
            <a:ext cx="7617327" cy="3448260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783F2BAB-44F2-D143-B017-7BEDDEBEDDBE}"/>
              </a:ext>
            </a:extLst>
          </p:cNvPr>
          <p:cNvSpPr/>
          <p:nvPr/>
        </p:nvSpPr>
        <p:spPr>
          <a:xfrm>
            <a:off x="5293905" y="1577826"/>
            <a:ext cx="507541" cy="274026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575BC4B1-E3B2-444E-916C-09E883B954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5804" y="2430852"/>
            <a:ext cx="3927125" cy="3866521"/>
          </a:xfrm>
          <a:prstGeom prst="rect">
            <a:avLst/>
          </a:prstGeom>
          <a:ln w="57150">
            <a:solidFill>
              <a:srgbClr val="002060"/>
            </a:solidFill>
          </a:ln>
        </p:spPr>
      </p:pic>
      <p:cxnSp>
        <p:nvCxnSpPr>
          <p:cNvPr id="9" name="꺾인 연결선[E] 8">
            <a:extLst>
              <a:ext uri="{FF2B5EF4-FFF2-40B4-BE49-F238E27FC236}">
                <a16:creationId xmlns:a16="http://schemas.microsoft.com/office/drawing/2014/main" id="{9EC3FF81-C20A-F94B-B3A9-5DDCE5D274A4}"/>
              </a:ext>
            </a:extLst>
          </p:cNvPr>
          <p:cNvCxnSpPr>
            <a:cxnSpLocks/>
            <a:stCxn id="6" idx="1"/>
          </p:cNvCxnSpPr>
          <p:nvPr/>
        </p:nvCxnSpPr>
        <p:spPr>
          <a:xfrm rot="10800000" flipV="1">
            <a:off x="4539367" y="1714838"/>
            <a:ext cx="754539" cy="1512455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53B85AE-5EFD-554A-800F-F295EB20616B}"/>
              </a:ext>
            </a:extLst>
          </p:cNvPr>
          <p:cNvSpPr txBox="1"/>
          <p:nvPr/>
        </p:nvSpPr>
        <p:spPr>
          <a:xfrm>
            <a:off x="6739120" y="406947"/>
            <a:ext cx="4945856" cy="392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400" dirty="0"/>
              <a:t>대표정보등록 클릭</a:t>
            </a:r>
            <a:endParaRPr lang="en-US" altLang="ko-KR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ko-KR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ko-KR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ko-KR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ko-KR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ko-KR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400" dirty="0"/>
              <a:t>대표 </a:t>
            </a:r>
            <a:r>
              <a:rPr lang="ko-KR" altLang="en-US" sz="1400" dirty="0" err="1"/>
              <a:t>수정사</a:t>
            </a:r>
            <a:r>
              <a:rPr lang="ko-KR" altLang="en-US" sz="1400" dirty="0"/>
              <a:t> 정보 입력</a:t>
            </a:r>
            <a:endParaRPr lang="en-US" altLang="ko-KR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1400" dirty="0"/>
              <a:t>정보제공에 동의 체크 후 저장</a:t>
            </a:r>
            <a:endParaRPr lang="en-US" altLang="ko-KR" sz="1400" dirty="0"/>
          </a:p>
          <a:p>
            <a:pPr>
              <a:lnSpc>
                <a:spcPct val="150000"/>
              </a:lnSpc>
            </a:pPr>
            <a:endParaRPr lang="en-US" altLang="ko-KR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ko-KR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ko-KR" sz="1400" dirty="0"/>
          </a:p>
          <a:p>
            <a:pPr>
              <a:lnSpc>
                <a:spcPct val="150000"/>
              </a:lnSpc>
            </a:pPr>
            <a:endParaRPr lang="en-US" altLang="ko-KR" sz="1400" dirty="0"/>
          </a:p>
        </p:txBody>
      </p:sp>
    </p:spTree>
    <p:extLst>
      <p:ext uri="{BB962C8B-B14F-4D97-AF65-F5344CB8AC3E}">
        <p14:creationId xmlns:p14="http://schemas.microsoft.com/office/powerpoint/2010/main" val="35481690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680</TotalTime>
  <Words>617</Words>
  <Application>Microsoft Macintosh PowerPoint</Application>
  <PresentationFormat>와이드스크린</PresentationFormat>
  <Paragraphs>211</Paragraphs>
  <Slides>18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22" baseType="lpstr">
      <vt:lpstr>Arial</vt:lpstr>
      <vt:lpstr>Wingdings</vt:lpstr>
      <vt:lpstr>맑은 고딕</vt:lpstr>
      <vt:lpstr>Office 테마</vt:lpstr>
      <vt:lpstr>한우 인공수정 전산화시스템 문자 서비스 웹페이지 메뉴얼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한우 인공수정 전산화시스템 사용자 매뉴얼</dc:title>
  <dc:creator>문지영</dc:creator>
  <cp:lastModifiedBy>조동국</cp:lastModifiedBy>
  <cp:revision>122</cp:revision>
  <dcterms:created xsi:type="dcterms:W3CDTF">2019-04-24T06:54:24Z</dcterms:created>
  <dcterms:modified xsi:type="dcterms:W3CDTF">2020-05-26T05:03:46Z</dcterms:modified>
</cp:coreProperties>
</file>